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0" r:id="rId15"/>
    <p:sldId id="281" r:id="rId16"/>
    <p:sldId id="283" r:id="rId17"/>
    <p:sldId id="269" r:id="rId18"/>
    <p:sldId id="270" r:id="rId19"/>
    <p:sldId id="271" r:id="rId20"/>
    <p:sldId id="272" r:id="rId21"/>
    <p:sldId id="273" r:id="rId22"/>
    <p:sldId id="274" r:id="rId23"/>
    <p:sldId id="275" r:id="rId24"/>
    <p:sldId id="276" r:id="rId25"/>
    <p:sldId id="277" r:id="rId26"/>
    <p:sldId id="278" r:id="rId27"/>
    <p:sldId id="279" r:id="rId28"/>
    <p:sldId id="282" r:id="rId29"/>
  </p:sldIdLst>
  <p:sldSz cx="9144000" cy="5143500" type="screen16x9"/>
  <p:notesSz cx="6858000" cy="9144000"/>
  <p:embeddedFontLst>
    <p:embeddedFont>
      <p:font typeface="Economica" panose="020B0604020202020204" charset="0"/>
      <p:regular r:id="rId31"/>
      <p:bold r:id="rId32"/>
      <p:italic r:id="rId33"/>
      <p:boldItalic r:id="rId34"/>
    </p:embeddedFont>
    <p:embeddedFont>
      <p:font typeface="Cambria Math" panose="02040503050406030204" pitchFamily="18" charset="0"/>
      <p:regular r:id="rId35"/>
    </p:embeddedFont>
    <p:embeddedFont>
      <p:font typeface="Roboto Mono"/>
      <p:regular r:id="rId36"/>
      <p:bold r:id="rId37"/>
      <p:italic r:id="rId38"/>
      <p:boldItalic r:id="rId39"/>
    </p:embeddedFont>
    <p:embeddedFont>
      <p:font typeface="Open Sans" panose="020B0606030504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406" autoAdjust="0"/>
  </p:normalViewPr>
  <p:slideViewPr>
    <p:cSldViewPr snapToGrid="0">
      <p:cViewPr varScale="1">
        <p:scale>
          <a:sx n="136" d="100"/>
          <a:sy n="136" d="100"/>
        </p:scale>
        <p:origin x="90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fr.wikipedia.org/wiki/Planche_%C3%A0_dessin" TargetMode="External"/><Relationship Id="rId3" Type="http://schemas.openxmlformats.org/officeDocument/2006/relationships/hyperlink" Target="http://fr.wikipedia.org/wiki/M%C3%A9canique" TargetMode="External"/><Relationship Id="rId7" Type="http://schemas.openxmlformats.org/officeDocument/2006/relationships/hyperlink" Target="http://fr.wikipedia.org/wiki/Dessin_technique"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fr.wikipedia.org/wiki/Conception_assist%C3%A9e_par_ordinateur" TargetMode="External"/><Relationship Id="rId5" Type="http://schemas.openxmlformats.org/officeDocument/2006/relationships/hyperlink" Target="http://fr.wikipedia.org/wiki/Usinage" TargetMode="External"/><Relationship Id="rId10" Type="http://schemas.openxmlformats.org/officeDocument/2006/relationships/hyperlink" Target="http://fr.wikipedia.org/wiki/Fabrication_assist%C3%A9e_par_ordinateur" TargetMode="External"/><Relationship Id="rId4" Type="http://schemas.openxmlformats.org/officeDocument/2006/relationships/hyperlink" Target="http://fr.wikipedia.org/wiki/Machine-outil" TargetMode="External"/><Relationship Id="rId9" Type="http://schemas.openxmlformats.org/officeDocument/2006/relationships/hyperlink" Target="http://fr.wikipedia.org/wiki/CATIA"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fr" sz="1200" dirty="0">
                <a:solidFill>
                  <a:schemeClr val="dk1"/>
                </a:solidFill>
                <a:latin typeface="Times New Roman"/>
                <a:ea typeface="Times New Roman"/>
                <a:cs typeface="Times New Roman"/>
                <a:sym typeface="Times New Roman"/>
              </a:rPr>
              <a:t> </a:t>
            </a:r>
            <a:endParaRPr sz="1200" dirty="0">
              <a:solidFill>
                <a:schemeClr val="dk1"/>
              </a:solidFill>
              <a:latin typeface="Times New Roman"/>
              <a:ea typeface="Times New Roman"/>
              <a:cs typeface="Times New Roman"/>
              <a:sym typeface="Times New Roman"/>
            </a:endParaRPr>
          </a:p>
          <a:p>
            <a:pPr marL="0" lvl="0" indent="0" rtl="0">
              <a:lnSpc>
                <a:spcPct val="115000"/>
              </a:lnSpc>
              <a:spcBef>
                <a:spcPts val="0"/>
              </a:spcBef>
              <a:spcAft>
                <a:spcPts val="0"/>
              </a:spcAft>
              <a:buClr>
                <a:schemeClr val="dk1"/>
              </a:buClr>
              <a:buSzPts val="1100"/>
              <a:buFont typeface="Arial"/>
              <a:buNone/>
            </a:pPr>
            <a:r>
              <a:rPr lang="fr" sz="1200" dirty="0">
                <a:solidFill>
                  <a:schemeClr val="dk1"/>
                </a:solidFill>
                <a:latin typeface="Times New Roman"/>
                <a:ea typeface="Times New Roman"/>
                <a:cs typeface="Times New Roman"/>
                <a:sym typeface="Times New Roman"/>
              </a:rPr>
              <a:t>Dans le domaine de la fabrication </a:t>
            </a:r>
            <a:r>
              <a:rPr lang="fr" sz="1200" b="1" u="sng" dirty="0">
                <a:solidFill>
                  <a:srgbClr val="0000FF"/>
                </a:solidFill>
                <a:latin typeface="Times New Roman"/>
                <a:ea typeface="Times New Roman"/>
                <a:cs typeface="Times New Roman"/>
                <a:sym typeface="Times New Roman"/>
                <a:hlinkClick r:id="rId3"/>
              </a:rPr>
              <a:t>mécanique</a:t>
            </a:r>
            <a:r>
              <a:rPr lang="fr" sz="1200" dirty="0">
                <a:solidFill>
                  <a:schemeClr val="dk1"/>
                </a:solidFill>
                <a:latin typeface="Times New Roman"/>
                <a:ea typeface="Times New Roman"/>
                <a:cs typeface="Times New Roman"/>
                <a:sym typeface="Times New Roman"/>
              </a:rPr>
              <a:t>, la </a:t>
            </a:r>
            <a:r>
              <a:rPr lang="fr" sz="1200" b="1" dirty="0">
                <a:solidFill>
                  <a:schemeClr val="dk1"/>
                </a:solidFill>
                <a:latin typeface="Times New Roman"/>
                <a:ea typeface="Times New Roman"/>
                <a:cs typeface="Times New Roman"/>
                <a:sym typeface="Times New Roman"/>
              </a:rPr>
              <a:t>commande numérique</a:t>
            </a:r>
            <a:r>
              <a:rPr lang="fr" sz="1200" dirty="0">
                <a:solidFill>
                  <a:schemeClr val="dk1"/>
                </a:solidFill>
                <a:latin typeface="Times New Roman"/>
                <a:ea typeface="Times New Roman"/>
                <a:cs typeface="Times New Roman"/>
                <a:sym typeface="Times New Roman"/>
              </a:rPr>
              <a:t> désigne l'ensemble des matériels et logiciels ayant pour fonction de donner les instructions de mouvements à tous les organes d'une </a:t>
            </a:r>
            <a:r>
              <a:rPr lang="fr" sz="1200" b="1" u="sng" dirty="0">
                <a:solidFill>
                  <a:srgbClr val="0000FF"/>
                </a:solidFill>
                <a:latin typeface="Times New Roman"/>
                <a:ea typeface="Times New Roman"/>
                <a:cs typeface="Times New Roman"/>
                <a:sym typeface="Times New Roman"/>
                <a:hlinkClick r:id="rId4"/>
              </a:rPr>
              <a:t>machine-outil</a:t>
            </a:r>
            <a:r>
              <a:rPr lang="fr" sz="1200" dirty="0">
                <a:solidFill>
                  <a:schemeClr val="dk1"/>
                </a:solidFill>
                <a:latin typeface="Times New Roman"/>
                <a:ea typeface="Times New Roman"/>
                <a:cs typeface="Times New Roman"/>
                <a:sym typeface="Times New Roman"/>
              </a:rPr>
              <a:t> :</a:t>
            </a:r>
            <a:endParaRPr sz="1200" dirty="0">
              <a:solidFill>
                <a:schemeClr val="dk1"/>
              </a:solidFill>
              <a:latin typeface="Times New Roman"/>
              <a:ea typeface="Times New Roman"/>
              <a:cs typeface="Times New Roman"/>
              <a:sym typeface="Times New Roman"/>
            </a:endParaRPr>
          </a:p>
          <a:p>
            <a:pPr marL="457200" lvl="0" indent="-298450" rtl="0">
              <a:lnSpc>
                <a:spcPct val="115000"/>
              </a:lnSpc>
              <a:spcBef>
                <a:spcPts val="0"/>
              </a:spcBef>
              <a:spcAft>
                <a:spcPts val="0"/>
              </a:spcAft>
              <a:buClr>
                <a:schemeClr val="dk1"/>
              </a:buClr>
              <a:buSzPts val="1100"/>
              <a:buChar char="●"/>
            </a:pPr>
            <a:r>
              <a:rPr lang="fr" sz="1200" dirty="0">
                <a:solidFill>
                  <a:schemeClr val="dk1"/>
                </a:solidFill>
                <a:latin typeface="Times New Roman"/>
                <a:ea typeface="Times New Roman"/>
                <a:cs typeface="Times New Roman"/>
                <a:sym typeface="Times New Roman"/>
              </a:rPr>
              <a:t>l'outil (ou les outils) d'</a:t>
            </a:r>
            <a:r>
              <a:rPr lang="fr" sz="1200" u="sng" dirty="0">
                <a:solidFill>
                  <a:srgbClr val="0000FF"/>
                </a:solidFill>
                <a:latin typeface="Times New Roman"/>
                <a:ea typeface="Times New Roman"/>
                <a:cs typeface="Times New Roman"/>
                <a:sym typeface="Times New Roman"/>
                <a:hlinkClick r:id="rId5"/>
              </a:rPr>
              <a:t>usinage</a:t>
            </a:r>
            <a:r>
              <a:rPr lang="fr" sz="1200" dirty="0">
                <a:solidFill>
                  <a:schemeClr val="dk1"/>
                </a:solidFill>
                <a:latin typeface="Times New Roman"/>
                <a:ea typeface="Times New Roman"/>
                <a:cs typeface="Times New Roman"/>
                <a:sym typeface="Times New Roman"/>
              </a:rPr>
              <a:t> équipant la machine</a:t>
            </a:r>
            <a:endParaRPr sz="1200" dirty="0">
              <a:solidFill>
                <a:schemeClr val="dk1"/>
              </a:solidFill>
              <a:latin typeface="Times New Roman"/>
              <a:ea typeface="Times New Roman"/>
              <a:cs typeface="Times New Roman"/>
              <a:sym typeface="Times New Roman"/>
            </a:endParaRPr>
          </a:p>
          <a:p>
            <a:pPr marL="457200" lvl="0" indent="-298450" rtl="0">
              <a:lnSpc>
                <a:spcPct val="115000"/>
              </a:lnSpc>
              <a:spcBef>
                <a:spcPts val="0"/>
              </a:spcBef>
              <a:spcAft>
                <a:spcPts val="0"/>
              </a:spcAft>
              <a:buClr>
                <a:schemeClr val="dk1"/>
              </a:buClr>
              <a:buSzPts val="1100"/>
              <a:buChar char="●"/>
            </a:pPr>
            <a:r>
              <a:rPr lang="fr" sz="1200" dirty="0">
                <a:solidFill>
                  <a:schemeClr val="dk1"/>
                </a:solidFill>
                <a:latin typeface="Times New Roman"/>
                <a:ea typeface="Times New Roman"/>
                <a:cs typeface="Times New Roman"/>
                <a:sym typeface="Times New Roman"/>
              </a:rPr>
              <a:t>les organes où sont fixées les pièces</a:t>
            </a:r>
            <a:endParaRPr sz="1200" dirty="0">
              <a:solidFill>
                <a:schemeClr val="dk1"/>
              </a:solidFill>
              <a:latin typeface="Times New Roman"/>
              <a:ea typeface="Times New Roman"/>
              <a:cs typeface="Times New Roman"/>
              <a:sym typeface="Times New Roman"/>
            </a:endParaRPr>
          </a:p>
          <a:p>
            <a:pPr marL="457200" lvl="0" indent="-298450" rtl="0">
              <a:lnSpc>
                <a:spcPct val="115000"/>
              </a:lnSpc>
              <a:spcBef>
                <a:spcPts val="0"/>
              </a:spcBef>
              <a:spcAft>
                <a:spcPts val="0"/>
              </a:spcAft>
              <a:buClr>
                <a:schemeClr val="dk1"/>
              </a:buClr>
              <a:buSzPts val="1100"/>
              <a:buChar char="●"/>
            </a:pPr>
            <a:r>
              <a:rPr lang="fr" sz="1200" dirty="0">
                <a:solidFill>
                  <a:schemeClr val="dk1"/>
                </a:solidFill>
                <a:latin typeface="Times New Roman"/>
                <a:ea typeface="Times New Roman"/>
                <a:cs typeface="Times New Roman"/>
                <a:sym typeface="Times New Roman"/>
              </a:rPr>
              <a:t>les systèmes de magasinage et de changement d'outil</a:t>
            </a:r>
            <a:endParaRPr sz="1200" dirty="0">
              <a:solidFill>
                <a:schemeClr val="dk1"/>
              </a:solidFill>
              <a:latin typeface="Times New Roman"/>
              <a:ea typeface="Times New Roman"/>
              <a:cs typeface="Times New Roman"/>
              <a:sym typeface="Times New Roman"/>
            </a:endParaRPr>
          </a:p>
          <a:p>
            <a:pPr marL="457200" lvl="0" indent="-298450" rtl="0">
              <a:lnSpc>
                <a:spcPct val="115000"/>
              </a:lnSpc>
              <a:spcBef>
                <a:spcPts val="0"/>
              </a:spcBef>
              <a:spcAft>
                <a:spcPts val="0"/>
              </a:spcAft>
              <a:buClr>
                <a:schemeClr val="dk1"/>
              </a:buClr>
              <a:buSzPts val="1100"/>
              <a:buChar char="●"/>
            </a:pPr>
            <a:r>
              <a:rPr lang="fr" sz="1200" dirty="0">
                <a:solidFill>
                  <a:schemeClr val="dk1"/>
                </a:solidFill>
                <a:latin typeface="Times New Roman"/>
                <a:ea typeface="Times New Roman"/>
                <a:cs typeface="Times New Roman"/>
                <a:sym typeface="Times New Roman"/>
              </a:rPr>
              <a:t>les dispositifs de changement de pièce</a:t>
            </a:r>
            <a:endParaRPr sz="1200" dirty="0">
              <a:solidFill>
                <a:schemeClr val="dk1"/>
              </a:solidFill>
              <a:latin typeface="Times New Roman"/>
              <a:ea typeface="Times New Roman"/>
              <a:cs typeface="Times New Roman"/>
              <a:sym typeface="Times New Roman"/>
            </a:endParaRPr>
          </a:p>
          <a:p>
            <a:pPr marL="457200" lvl="0" indent="-298450" rtl="0">
              <a:lnSpc>
                <a:spcPct val="115000"/>
              </a:lnSpc>
              <a:spcBef>
                <a:spcPts val="0"/>
              </a:spcBef>
              <a:spcAft>
                <a:spcPts val="0"/>
              </a:spcAft>
              <a:buClr>
                <a:schemeClr val="dk1"/>
              </a:buClr>
              <a:buSzPts val="1100"/>
              <a:buChar char="●"/>
            </a:pPr>
            <a:r>
              <a:rPr lang="fr" sz="1200" dirty="0">
                <a:solidFill>
                  <a:schemeClr val="dk1"/>
                </a:solidFill>
                <a:latin typeface="Times New Roman"/>
                <a:ea typeface="Times New Roman"/>
                <a:cs typeface="Times New Roman"/>
                <a:sym typeface="Times New Roman"/>
              </a:rPr>
              <a:t>les mécanismes connexes, pour le contrôle ou la sécurité, l'évacuation des copeaux,etc.</a:t>
            </a:r>
            <a:endParaRPr sz="1200" dirty="0">
              <a:solidFill>
                <a:schemeClr val="dk1"/>
              </a:solidFill>
              <a:latin typeface="Times New Roman"/>
              <a:ea typeface="Times New Roman"/>
              <a:cs typeface="Times New Roman"/>
              <a:sym typeface="Times New Roman"/>
            </a:endParaRPr>
          </a:p>
          <a:p>
            <a:pPr marL="0" lvl="0" indent="0" rtl="0">
              <a:lnSpc>
                <a:spcPct val="115000"/>
              </a:lnSpc>
              <a:spcBef>
                <a:spcPts val="0"/>
              </a:spcBef>
              <a:spcAft>
                <a:spcPts val="0"/>
              </a:spcAft>
              <a:buNone/>
            </a:pPr>
            <a:endParaRPr sz="1200" dirty="0">
              <a:solidFill>
                <a:schemeClr val="dk1"/>
              </a:solidFill>
              <a:latin typeface="Times New Roman"/>
              <a:ea typeface="Times New Roman"/>
              <a:cs typeface="Times New Roman"/>
              <a:sym typeface="Times New Roman"/>
            </a:endParaRPr>
          </a:p>
          <a:p>
            <a:pPr marL="0" lvl="0" indent="0" rtl="0">
              <a:lnSpc>
                <a:spcPct val="115000"/>
              </a:lnSpc>
              <a:spcBef>
                <a:spcPts val="0"/>
              </a:spcBef>
              <a:spcAft>
                <a:spcPts val="0"/>
              </a:spcAft>
              <a:buClr>
                <a:schemeClr val="dk1"/>
              </a:buClr>
              <a:buSzPts val="1100"/>
              <a:buFont typeface="Arial"/>
              <a:buNone/>
            </a:pPr>
            <a:r>
              <a:rPr lang="fr" sz="1200" dirty="0">
                <a:solidFill>
                  <a:schemeClr val="dk1"/>
                </a:solidFill>
                <a:latin typeface="Times New Roman"/>
                <a:ea typeface="Times New Roman"/>
                <a:cs typeface="Times New Roman"/>
                <a:sym typeface="Times New Roman"/>
              </a:rPr>
              <a:t>Les changements d'outils équipant la (ou les) tête(s) d'usinage sont programmés en fonction de la </a:t>
            </a:r>
            <a:r>
              <a:rPr lang="fr" sz="1200" b="1" dirty="0">
                <a:solidFill>
                  <a:schemeClr val="dk1"/>
                </a:solidFill>
                <a:latin typeface="Times New Roman"/>
                <a:ea typeface="Times New Roman"/>
                <a:cs typeface="Times New Roman"/>
                <a:sym typeface="Times New Roman"/>
              </a:rPr>
              <a:t>définition numérique</a:t>
            </a:r>
            <a:r>
              <a:rPr lang="fr" sz="1200" dirty="0">
                <a:solidFill>
                  <a:schemeClr val="dk1"/>
                </a:solidFill>
                <a:latin typeface="Times New Roman"/>
                <a:ea typeface="Times New Roman"/>
                <a:cs typeface="Times New Roman"/>
                <a:sym typeface="Times New Roman"/>
              </a:rPr>
              <a:t> de la pièce.</a:t>
            </a:r>
            <a:endParaRPr sz="1200" dirty="0">
              <a:solidFill>
                <a:schemeClr val="dk1"/>
              </a:solidFill>
              <a:latin typeface="Times New Roman"/>
              <a:ea typeface="Times New Roman"/>
              <a:cs typeface="Times New Roman"/>
              <a:sym typeface="Times New Roman"/>
            </a:endParaRPr>
          </a:p>
          <a:p>
            <a:pPr marL="0" lvl="0" indent="0" rtl="0">
              <a:lnSpc>
                <a:spcPct val="115000"/>
              </a:lnSpc>
              <a:spcBef>
                <a:spcPts val="0"/>
              </a:spcBef>
              <a:spcAft>
                <a:spcPts val="0"/>
              </a:spcAft>
              <a:buClr>
                <a:schemeClr val="dk1"/>
              </a:buClr>
              <a:buSzPts val="1100"/>
              <a:buFont typeface="Arial"/>
              <a:buNone/>
            </a:pPr>
            <a:r>
              <a:rPr lang="fr" sz="1200" dirty="0">
                <a:solidFill>
                  <a:schemeClr val="dk1"/>
                </a:solidFill>
                <a:latin typeface="Times New Roman"/>
                <a:ea typeface="Times New Roman"/>
                <a:cs typeface="Times New Roman"/>
                <a:sym typeface="Times New Roman"/>
              </a:rPr>
              <a:t>Le fichier de définition numérique (qu'on appelle aussi "DFN", définition numérique, numérisation ou même tout simplement "</a:t>
            </a:r>
            <a:r>
              <a:rPr lang="fr" sz="1200" i="1" dirty="0">
                <a:solidFill>
                  <a:schemeClr val="dk1"/>
                </a:solidFill>
                <a:latin typeface="Times New Roman"/>
                <a:ea typeface="Times New Roman"/>
                <a:cs typeface="Times New Roman"/>
                <a:sym typeface="Times New Roman"/>
              </a:rPr>
              <a:t>num</a:t>
            </a:r>
            <a:r>
              <a:rPr lang="fr" sz="1200" dirty="0">
                <a:solidFill>
                  <a:schemeClr val="dk1"/>
                </a:solidFill>
                <a:latin typeface="Times New Roman"/>
                <a:ea typeface="Times New Roman"/>
                <a:cs typeface="Times New Roman"/>
                <a:sym typeface="Times New Roman"/>
              </a:rPr>
              <a:t>") est un fichier informatique généré par </a:t>
            </a:r>
            <a:r>
              <a:rPr lang="fr" sz="1200" u="sng" dirty="0">
                <a:solidFill>
                  <a:srgbClr val="0000FF"/>
                </a:solidFill>
                <a:latin typeface="Times New Roman"/>
                <a:ea typeface="Times New Roman"/>
                <a:cs typeface="Times New Roman"/>
                <a:sym typeface="Times New Roman"/>
                <a:hlinkClick r:id="rId6"/>
              </a:rPr>
              <a:t>CAO</a:t>
            </a:r>
            <a:r>
              <a:rPr lang="fr" sz="1200" dirty="0">
                <a:solidFill>
                  <a:schemeClr val="dk1"/>
                </a:solidFill>
                <a:latin typeface="Times New Roman"/>
                <a:ea typeface="Times New Roman"/>
                <a:cs typeface="Times New Roman"/>
                <a:sym typeface="Times New Roman"/>
              </a:rPr>
              <a:t>, qui remplace de plus en plus le </a:t>
            </a:r>
            <a:r>
              <a:rPr lang="fr" sz="1200" u="sng" dirty="0">
                <a:solidFill>
                  <a:srgbClr val="0000FF"/>
                </a:solidFill>
                <a:latin typeface="Times New Roman"/>
                <a:ea typeface="Times New Roman"/>
                <a:cs typeface="Times New Roman"/>
                <a:sym typeface="Times New Roman"/>
                <a:hlinkClick r:id="rId7"/>
              </a:rPr>
              <a:t>plan</a:t>
            </a:r>
            <a:r>
              <a:rPr lang="fr" sz="1200" dirty="0">
                <a:solidFill>
                  <a:schemeClr val="dk1"/>
                </a:solidFill>
                <a:latin typeface="Times New Roman"/>
                <a:ea typeface="Times New Roman"/>
                <a:cs typeface="Times New Roman"/>
                <a:sym typeface="Times New Roman"/>
              </a:rPr>
              <a:t> sur la traditionnelle </a:t>
            </a:r>
            <a:r>
              <a:rPr lang="fr" sz="1200" u="sng" dirty="0">
                <a:solidFill>
                  <a:srgbClr val="0000FF"/>
                </a:solidFill>
                <a:latin typeface="Times New Roman"/>
                <a:ea typeface="Times New Roman"/>
                <a:cs typeface="Times New Roman"/>
                <a:sym typeface="Times New Roman"/>
                <a:hlinkClick r:id="rId8"/>
              </a:rPr>
              <a:t>planche à dessin</a:t>
            </a:r>
            <a:r>
              <a:rPr lang="fr" sz="1200" dirty="0">
                <a:solidFill>
                  <a:schemeClr val="dk1"/>
                </a:solidFill>
                <a:latin typeface="Times New Roman"/>
                <a:ea typeface="Times New Roman"/>
                <a:cs typeface="Times New Roman"/>
                <a:sym typeface="Times New Roman"/>
              </a:rPr>
              <a:t>.</a:t>
            </a:r>
            <a:endParaRPr sz="1200" dirty="0">
              <a:solidFill>
                <a:schemeClr val="dk1"/>
              </a:solidFill>
              <a:latin typeface="Times New Roman"/>
              <a:ea typeface="Times New Roman"/>
              <a:cs typeface="Times New Roman"/>
              <a:sym typeface="Times New Roman"/>
            </a:endParaRPr>
          </a:p>
          <a:p>
            <a:pPr marL="0" lvl="0" indent="0" rtl="0">
              <a:lnSpc>
                <a:spcPct val="115000"/>
              </a:lnSpc>
              <a:spcBef>
                <a:spcPts val="0"/>
              </a:spcBef>
              <a:spcAft>
                <a:spcPts val="0"/>
              </a:spcAft>
              <a:buClr>
                <a:schemeClr val="dk1"/>
              </a:buClr>
              <a:buSzPts val="1100"/>
              <a:buFont typeface="Arial"/>
              <a:buNone/>
            </a:pPr>
            <a:r>
              <a:rPr lang="fr" sz="1200" u="sng" dirty="0">
                <a:solidFill>
                  <a:srgbClr val="0000FF"/>
                </a:solidFill>
                <a:latin typeface="Times New Roman"/>
                <a:ea typeface="Times New Roman"/>
                <a:cs typeface="Times New Roman"/>
                <a:sym typeface="Times New Roman"/>
                <a:hlinkClick r:id="rId9"/>
              </a:rPr>
              <a:t>CATIA</a:t>
            </a:r>
            <a:r>
              <a:rPr lang="fr" sz="1200" dirty="0">
                <a:solidFill>
                  <a:schemeClr val="dk1"/>
                </a:solidFill>
                <a:latin typeface="Times New Roman"/>
                <a:ea typeface="Times New Roman"/>
                <a:cs typeface="Times New Roman"/>
                <a:sym typeface="Times New Roman"/>
              </a:rPr>
              <a:t> est actuellement l'un des logiciels les plus utilisés pour établir les DFN dans les domaines de l'automobile et de l'aéronautique.</a:t>
            </a:r>
            <a:endParaRPr sz="1200" dirty="0">
              <a:solidFill>
                <a:schemeClr val="dk1"/>
              </a:solidFill>
              <a:latin typeface="Times New Roman"/>
              <a:ea typeface="Times New Roman"/>
              <a:cs typeface="Times New Roman"/>
              <a:sym typeface="Times New Roman"/>
            </a:endParaRPr>
          </a:p>
          <a:p>
            <a:pPr marL="0" lvl="0" indent="0" rtl="0">
              <a:lnSpc>
                <a:spcPct val="115000"/>
              </a:lnSpc>
              <a:spcBef>
                <a:spcPts val="0"/>
              </a:spcBef>
              <a:spcAft>
                <a:spcPts val="0"/>
              </a:spcAft>
              <a:buNone/>
            </a:pPr>
            <a:r>
              <a:rPr lang="fr" sz="1200" dirty="0">
                <a:solidFill>
                  <a:schemeClr val="dk1"/>
                </a:solidFill>
                <a:latin typeface="Times New Roman"/>
                <a:ea typeface="Times New Roman"/>
                <a:cs typeface="Times New Roman"/>
                <a:sym typeface="Times New Roman"/>
              </a:rPr>
              <a:t>Sur ces définitions doivent ensuite être calculés des parcours d'outil au moyen de logiciels de </a:t>
            </a:r>
            <a:r>
              <a:rPr lang="fr" sz="1200" u="sng" dirty="0">
                <a:solidFill>
                  <a:srgbClr val="0000FF"/>
                </a:solidFill>
                <a:latin typeface="Times New Roman"/>
                <a:ea typeface="Times New Roman"/>
                <a:cs typeface="Times New Roman"/>
                <a:sym typeface="Times New Roman"/>
                <a:hlinkClick r:id="rId10"/>
              </a:rPr>
              <a:t>FAO</a:t>
            </a:r>
            <a:r>
              <a:rPr lang="fr" sz="1200" dirty="0">
                <a:solidFill>
                  <a:schemeClr val="dk1"/>
                </a:solidFill>
                <a:latin typeface="Times New Roman"/>
                <a:ea typeface="Times New Roman"/>
                <a:cs typeface="Times New Roman"/>
                <a:sym typeface="Times New Roman"/>
              </a:rPr>
              <a:t>. Ces parcours seront ensuite traduits dans un langage compréhensible par la </a:t>
            </a:r>
            <a:r>
              <a:rPr lang="fr" sz="1200" b="1" dirty="0">
                <a:solidFill>
                  <a:schemeClr val="dk1"/>
                </a:solidFill>
                <a:latin typeface="Times New Roman"/>
                <a:ea typeface="Times New Roman"/>
                <a:cs typeface="Times New Roman"/>
                <a:sym typeface="Times New Roman"/>
              </a:rPr>
              <a:t>«commande numérique»</a:t>
            </a:r>
            <a:r>
              <a:rPr lang="fr" sz="1200" dirty="0">
                <a:solidFill>
                  <a:schemeClr val="dk1"/>
                </a:solidFill>
                <a:latin typeface="Times New Roman"/>
                <a:ea typeface="Times New Roman"/>
                <a:cs typeface="Times New Roman"/>
                <a:sym typeface="Times New Roman"/>
              </a:rPr>
              <a:t>.</a:t>
            </a:r>
            <a:endParaRPr sz="1200" dirty="0">
              <a:solidFill>
                <a:schemeClr val="dk1"/>
              </a:solidFill>
              <a:latin typeface="Times New Roman"/>
              <a:ea typeface="Times New Roman"/>
              <a:cs typeface="Times New Roman"/>
              <a:sym typeface="Times New Roman"/>
            </a:endParaRPr>
          </a:p>
          <a:p>
            <a:pPr marL="0" lvl="0" indent="0" rtl="0">
              <a:lnSpc>
                <a:spcPct val="115000"/>
              </a:lnSpc>
              <a:spcBef>
                <a:spcPts val="0"/>
              </a:spcBef>
              <a:spcAft>
                <a:spcPts val="0"/>
              </a:spcAft>
              <a:buNone/>
            </a:pPr>
            <a:r>
              <a:rPr lang="fr" sz="1200" dirty="0">
                <a:solidFill>
                  <a:schemeClr val="dk1"/>
                </a:solidFill>
                <a:latin typeface="Times New Roman"/>
                <a:ea typeface="Times New Roman"/>
                <a:cs typeface="Times New Roman"/>
                <a:sym typeface="Times New Roman"/>
              </a:rPr>
              <a:t>Une MOCN se caractérise en outre par des </a:t>
            </a:r>
            <a:r>
              <a:rPr lang="fr" sz="1200" b="1" dirty="0">
                <a:solidFill>
                  <a:schemeClr val="dk1"/>
                </a:solidFill>
                <a:latin typeface="Times New Roman"/>
                <a:ea typeface="Times New Roman"/>
                <a:cs typeface="Times New Roman"/>
                <a:sym typeface="Times New Roman"/>
              </a:rPr>
              <a:t>temps de réglage très courts</a:t>
            </a:r>
            <a:r>
              <a:rPr lang="fr" sz="1200" dirty="0">
                <a:solidFill>
                  <a:schemeClr val="dk1"/>
                </a:solidFill>
                <a:latin typeface="Times New Roman"/>
                <a:ea typeface="Times New Roman"/>
                <a:cs typeface="Times New Roman"/>
                <a:sym typeface="Times New Roman"/>
              </a:rPr>
              <a:t> qui répondent parfaitement aux impératifs de la production en flux tendus.</a:t>
            </a:r>
            <a:endParaRPr sz="1200" dirty="0">
              <a:solidFill>
                <a:schemeClr val="dk1"/>
              </a:solidFill>
              <a:latin typeface="Times New Roman"/>
              <a:ea typeface="Times New Roman"/>
              <a:cs typeface="Times New Roman"/>
              <a:sym typeface="Times New Roman"/>
            </a:endParaRPr>
          </a:p>
          <a:p>
            <a:pPr marL="0" lvl="0" indent="0" rtl="0">
              <a:lnSpc>
                <a:spcPct val="115000"/>
              </a:lnSpc>
              <a:spcBef>
                <a:spcPts val="0"/>
              </a:spcBef>
              <a:spcAft>
                <a:spcPts val="0"/>
              </a:spcAft>
              <a:buNone/>
            </a:pPr>
            <a:endParaRPr sz="1200" dirty="0">
              <a:solidFill>
                <a:schemeClr val="dk1"/>
              </a:solidFill>
              <a:latin typeface="Times New Roman"/>
              <a:ea typeface="Times New Roman"/>
              <a:cs typeface="Times New Roman"/>
              <a:sym typeface="Times New Roman"/>
            </a:endParaRPr>
          </a:p>
          <a:p>
            <a:pPr marL="0" lvl="0" indent="0" rtl="0">
              <a:lnSpc>
                <a:spcPct val="115000"/>
              </a:lnSpc>
              <a:spcBef>
                <a:spcPts val="0"/>
              </a:spcBef>
              <a:spcAft>
                <a:spcPts val="0"/>
              </a:spcAft>
              <a:buNone/>
            </a:pPr>
            <a:r>
              <a:rPr lang="fr" sz="1200" dirty="0">
                <a:solidFill>
                  <a:schemeClr val="dk1"/>
                </a:solidFill>
                <a:latin typeface="Times New Roman"/>
                <a:ea typeface="Times New Roman"/>
                <a:cs typeface="Times New Roman"/>
                <a:sym typeface="Times New Roman"/>
              </a:rPr>
              <a:t>La </a:t>
            </a:r>
            <a:r>
              <a:rPr lang="fr" sz="1200" b="1" dirty="0">
                <a:solidFill>
                  <a:schemeClr val="dk1"/>
                </a:solidFill>
                <a:latin typeface="Times New Roman"/>
                <a:ea typeface="Times New Roman"/>
                <a:cs typeface="Times New Roman"/>
                <a:sym typeface="Times New Roman"/>
              </a:rPr>
              <a:t>grande souplesse d’utilisation</a:t>
            </a:r>
            <a:r>
              <a:rPr lang="fr" sz="1200" dirty="0">
                <a:solidFill>
                  <a:schemeClr val="dk1"/>
                </a:solidFill>
                <a:latin typeface="Times New Roman"/>
                <a:ea typeface="Times New Roman"/>
                <a:cs typeface="Times New Roman"/>
                <a:sym typeface="Times New Roman"/>
              </a:rPr>
              <a:t> de la CN entraîne une quantité non négligeable d’autres avantages :</a:t>
            </a:r>
            <a:endParaRPr sz="1200" dirty="0">
              <a:solidFill>
                <a:schemeClr val="dk1"/>
              </a:solidFill>
              <a:latin typeface="Times New Roman"/>
              <a:ea typeface="Times New Roman"/>
              <a:cs typeface="Times New Roman"/>
              <a:sym typeface="Times New Roman"/>
            </a:endParaRPr>
          </a:p>
          <a:p>
            <a:pPr marL="457200" lvl="0" indent="-298450" rtl="0">
              <a:lnSpc>
                <a:spcPct val="115000"/>
              </a:lnSpc>
              <a:spcBef>
                <a:spcPts val="0"/>
              </a:spcBef>
              <a:spcAft>
                <a:spcPts val="0"/>
              </a:spcAft>
              <a:buClr>
                <a:schemeClr val="dk1"/>
              </a:buClr>
              <a:buSzPts val="1100"/>
              <a:buChar char="●"/>
            </a:pPr>
            <a:r>
              <a:rPr lang="fr" sz="1200" dirty="0">
                <a:solidFill>
                  <a:schemeClr val="dk1"/>
                </a:solidFill>
                <a:latin typeface="Times New Roman"/>
                <a:ea typeface="Times New Roman"/>
                <a:cs typeface="Times New Roman"/>
                <a:sym typeface="Times New Roman"/>
              </a:rPr>
              <a:t>changement aisé du programme d’usinage des pièces ;</a:t>
            </a:r>
            <a:endParaRPr sz="1200" dirty="0">
              <a:solidFill>
                <a:schemeClr val="dk1"/>
              </a:solidFill>
              <a:latin typeface="Times New Roman"/>
              <a:ea typeface="Times New Roman"/>
              <a:cs typeface="Times New Roman"/>
              <a:sym typeface="Times New Roman"/>
            </a:endParaRPr>
          </a:p>
          <a:p>
            <a:pPr marL="457200" lvl="0" indent="-298450" rtl="0">
              <a:lnSpc>
                <a:spcPct val="115000"/>
              </a:lnSpc>
              <a:spcBef>
                <a:spcPts val="0"/>
              </a:spcBef>
              <a:spcAft>
                <a:spcPts val="0"/>
              </a:spcAft>
              <a:buClr>
                <a:schemeClr val="dk1"/>
              </a:buClr>
              <a:buSzPts val="1100"/>
              <a:buChar char="●"/>
            </a:pPr>
            <a:r>
              <a:rPr lang="fr" sz="1200" dirty="0">
                <a:solidFill>
                  <a:schemeClr val="dk1"/>
                </a:solidFill>
                <a:latin typeface="Times New Roman"/>
                <a:ea typeface="Times New Roman"/>
                <a:cs typeface="Times New Roman"/>
                <a:sym typeface="Times New Roman"/>
              </a:rPr>
              <a:t>réduction des en-cours de fabrication ;</a:t>
            </a:r>
            <a:endParaRPr sz="1200" dirty="0">
              <a:solidFill>
                <a:schemeClr val="dk1"/>
              </a:solidFill>
              <a:latin typeface="Times New Roman"/>
              <a:ea typeface="Times New Roman"/>
              <a:cs typeface="Times New Roman"/>
              <a:sym typeface="Times New Roman"/>
            </a:endParaRPr>
          </a:p>
          <a:p>
            <a:pPr marL="457200" lvl="0" indent="-298450" rtl="0">
              <a:lnSpc>
                <a:spcPct val="115000"/>
              </a:lnSpc>
              <a:spcBef>
                <a:spcPts val="0"/>
              </a:spcBef>
              <a:spcAft>
                <a:spcPts val="0"/>
              </a:spcAft>
              <a:buClr>
                <a:schemeClr val="dk1"/>
              </a:buClr>
              <a:buSzPts val="1100"/>
              <a:buChar char="●"/>
            </a:pPr>
            <a:r>
              <a:rPr lang="fr" sz="1200" dirty="0">
                <a:solidFill>
                  <a:schemeClr val="dk1"/>
                </a:solidFill>
                <a:latin typeface="Times New Roman"/>
                <a:ea typeface="Times New Roman"/>
                <a:cs typeface="Times New Roman"/>
                <a:sym typeface="Times New Roman"/>
              </a:rPr>
              <a:t>réduction des outillages et suppression des gabarits ;</a:t>
            </a:r>
            <a:endParaRPr sz="1200" dirty="0">
              <a:solidFill>
                <a:schemeClr val="dk1"/>
              </a:solidFill>
              <a:latin typeface="Times New Roman"/>
              <a:ea typeface="Times New Roman"/>
              <a:cs typeface="Times New Roman"/>
              <a:sym typeface="Times New Roman"/>
            </a:endParaRPr>
          </a:p>
          <a:p>
            <a:pPr marL="457200" lvl="0" indent="-298450" rtl="0">
              <a:lnSpc>
                <a:spcPct val="115000"/>
              </a:lnSpc>
              <a:spcBef>
                <a:spcPts val="0"/>
              </a:spcBef>
              <a:spcAft>
                <a:spcPts val="0"/>
              </a:spcAft>
              <a:buClr>
                <a:schemeClr val="dk1"/>
              </a:buClr>
              <a:buSzPts val="1100"/>
              <a:buChar char="●"/>
            </a:pPr>
            <a:r>
              <a:rPr lang="fr" sz="1200" dirty="0">
                <a:solidFill>
                  <a:schemeClr val="dk1"/>
                </a:solidFill>
                <a:latin typeface="Times New Roman"/>
                <a:ea typeface="Times New Roman"/>
                <a:cs typeface="Times New Roman"/>
                <a:sym typeface="Times New Roman"/>
              </a:rPr>
              <a:t>diminution du nombre des outils spéciaux et des outils de forme ;</a:t>
            </a:r>
            <a:endParaRPr sz="1200" dirty="0">
              <a:solidFill>
                <a:schemeClr val="dk1"/>
              </a:solidFill>
              <a:latin typeface="Times New Roman"/>
              <a:ea typeface="Times New Roman"/>
              <a:cs typeface="Times New Roman"/>
              <a:sym typeface="Times New Roman"/>
            </a:endParaRPr>
          </a:p>
          <a:p>
            <a:pPr marL="457200" lvl="0" indent="-298450" rtl="0">
              <a:lnSpc>
                <a:spcPct val="115000"/>
              </a:lnSpc>
              <a:spcBef>
                <a:spcPts val="0"/>
              </a:spcBef>
              <a:spcAft>
                <a:spcPts val="0"/>
              </a:spcAft>
              <a:buClr>
                <a:schemeClr val="dk1"/>
              </a:buClr>
              <a:buSzPts val="1100"/>
              <a:buChar char="●"/>
            </a:pPr>
            <a:r>
              <a:rPr lang="fr" sz="1200" dirty="0">
                <a:solidFill>
                  <a:schemeClr val="dk1"/>
                </a:solidFill>
                <a:latin typeface="Times New Roman"/>
                <a:ea typeface="Times New Roman"/>
                <a:cs typeface="Times New Roman"/>
                <a:sym typeface="Times New Roman"/>
              </a:rPr>
              <a:t>réduction des temps de préparation et de réglage du poste de travail (la plupart des réglages, en particulier des outils, étant effectués hors machine) ;</a:t>
            </a:r>
            <a:endParaRPr sz="1200" dirty="0">
              <a:solidFill>
                <a:schemeClr val="dk1"/>
              </a:solidFill>
              <a:latin typeface="Times New Roman"/>
              <a:ea typeface="Times New Roman"/>
              <a:cs typeface="Times New Roman"/>
              <a:sym typeface="Times New Roman"/>
            </a:endParaRPr>
          </a:p>
          <a:p>
            <a:pPr marL="457200" lvl="0" indent="-298450" rtl="0">
              <a:lnSpc>
                <a:spcPct val="115000"/>
              </a:lnSpc>
              <a:spcBef>
                <a:spcPts val="0"/>
              </a:spcBef>
              <a:spcAft>
                <a:spcPts val="0"/>
              </a:spcAft>
              <a:buClr>
                <a:schemeClr val="dk1"/>
              </a:buClr>
              <a:buSzPts val="1100"/>
              <a:buChar char="●"/>
            </a:pPr>
            <a:r>
              <a:rPr lang="fr" sz="1200" dirty="0">
                <a:solidFill>
                  <a:schemeClr val="dk1"/>
                </a:solidFill>
                <a:latin typeface="Times New Roman"/>
                <a:ea typeface="Times New Roman"/>
                <a:cs typeface="Times New Roman"/>
                <a:sym typeface="Times New Roman"/>
              </a:rPr>
              <a:t>prise en compte rapide des modifications d’usinage (il est plus facile de modifier une ligne de programme qu’un outillage spécial ou un gabarit) ;</a:t>
            </a:r>
            <a:endParaRPr sz="1200" dirty="0">
              <a:solidFill>
                <a:schemeClr val="dk1"/>
              </a:solidFill>
              <a:latin typeface="Times New Roman"/>
              <a:ea typeface="Times New Roman"/>
              <a:cs typeface="Times New Roman"/>
              <a:sym typeface="Times New Roman"/>
            </a:endParaRPr>
          </a:p>
          <a:p>
            <a:pPr marL="457200" lvl="0" indent="-298450" rtl="0">
              <a:lnSpc>
                <a:spcPct val="115000"/>
              </a:lnSpc>
              <a:spcBef>
                <a:spcPts val="0"/>
              </a:spcBef>
              <a:spcAft>
                <a:spcPts val="0"/>
              </a:spcAft>
              <a:buClr>
                <a:schemeClr val="dk1"/>
              </a:buClr>
              <a:buSzPts val="1100"/>
              <a:buChar char="●"/>
            </a:pPr>
            <a:r>
              <a:rPr lang="fr" sz="1200" dirty="0">
                <a:solidFill>
                  <a:schemeClr val="dk1"/>
                </a:solidFill>
                <a:latin typeface="Times New Roman"/>
                <a:ea typeface="Times New Roman"/>
                <a:cs typeface="Times New Roman"/>
                <a:sym typeface="Times New Roman"/>
              </a:rPr>
              <a:t>définition plus rapide et plus fiable des conditions optimales d’usinage ;</a:t>
            </a:r>
            <a:endParaRPr sz="1200" dirty="0">
              <a:solidFill>
                <a:schemeClr val="dk1"/>
              </a:solidFill>
              <a:latin typeface="Times New Roman"/>
              <a:ea typeface="Times New Roman"/>
              <a:cs typeface="Times New Roman"/>
              <a:sym typeface="Times New Roman"/>
            </a:endParaRPr>
          </a:p>
          <a:p>
            <a:pPr marL="457200" lvl="0" indent="-298450" rtl="0">
              <a:lnSpc>
                <a:spcPct val="115000"/>
              </a:lnSpc>
              <a:spcBef>
                <a:spcPts val="0"/>
              </a:spcBef>
              <a:spcAft>
                <a:spcPts val="0"/>
              </a:spcAft>
              <a:buClr>
                <a:schemeClr val="dk1"/>
              </a:buClr>
              <a:buSzPts val="1100"/>
              <a:buChar char="●"/>
            </a:pPr>
            <a:r>
              <a:rPr lang="fr" sz="1200" dirty="0">
                <a:solidFill>
                  <a:schemeClr val="dk1"/>
                </a:solidFill>
                <a:latin typeface="Times New Roman"/>
                <a:ea typeface="Times New Roman"/>
                <a:cs typeface="Times New Roman"/>
                <a:sym typeface="Times New Roman"/>
              </a:rPr>
              <a:t>réduction du nombre de prises de pièces du fait de l’universalité de la machine ;</a:t>
            </a:r>
            <a:endParaRPr sz="1200" dirty="0">
              <a:solidFill>
                <a:schemeClr val="dk1"/>
              </a:solidFill>
              <a:latin typeface="Times New Roman"/>
              <a:ea typeface="Times New Roman"/>
              <a:cs typeface="Times New Roman"/>
              <a:sym typeface="Times New Roman"/>
            </a:endParaRPr>
          </a:p>
          <a:p>
            <a:pPr marL="457200" lvl="0" indent="-298450" rtl="0">
              <a:lnSpc>
                <a:spcPct val="115000"/>
              </a:lnSpc>
              <a:spcBef>
                <a:spcPts val="0"/>
              </a:spcBef>
              <a:spcAft>
                <a:spcPts val="0"/>
              </a:spcAft>
              <a:buClr>
                <a:schemeClr val="dk1"/>
              </a:buClr>
              <a:buSzPts val="1100"/>
              <a:buChar char="●"/>
            </a:pPr>
            <a:r>
              <a:rPr lang="fr" sz="1200" dirty="0">
                <a:solidFill>
                  <a:schemeClr val="dk1"/>
                </a:solidFill>
                <a:latin typeface="Times New Roman"/>
                <a:ea typeface="Times New Roman"/>
                <a:cs typeface="Times New Roman"/>
                <a:sym typeface="Times New Roman"/>
              </a:rPr>
              <a:t>diminution du temps d’attente entre les diverses machines d’usinage d’un atelier ;</a:t>
            </a:r>
            <a:endParaRPr sz="1200" dirty="0">
              <a:solidFill>
                <a:schemeClr val="dk1"/>
              </a:solidFill>
              <a:latin typeface="Times New Roman"/>
              <a:ea typeface="Times New Roman"/>
              <a:cs typeface="Times New Roman"/>
              <a:sym typeface="Times New Roman"/>
            </a:endParaRPr>
          </a:p>
          <a:p>
            <a:pPr marL="457200" lvl="0" indent="-298450" rtl="0">
              <a:lnSpc>
                <a:spcPct val="115000"/>
              </a:lnSpc>
              <a:spcBef>
                <a:spcPts val="0"/>
              </a:spcBef>
              <a:spcAft>
                <a:spcPts val="0"/>
              </a:spcAft>
              <a:buClr>
                <a:schemeClr val="dk1"/>
              </a:buClr>
              <a:buSzPts val="1100"/>
              <a:buChar char="●"/>
            </a:pPr>
            <a:r>
              <a:rPr lang="fr" sz="1200" dirty="0">
                <a:solidFill>
                  <a:schemeClr val="dk1"/>
                </a:solidFill>
                <a:latin typeface="Times New Roman"/>
                <a:ea typeface="Times New Roman"/>
                <a:cs typeface="Times New Roman"/>
                <a:sym typeface="Times New Roman"/>
              </a:rPr>
              <a:t>gain sur les surfaces au sol occupées dans l’atelier ;</a:t>
            </a:r>
            <a:endParaRPr sz="1200" dirty="0">
              <a:solidFill>
                <a:schemeClr val="dk1"/>
              </a:solidFill>
              <a:latin typeface="Times New Roman"/>
              <a:ea typeface="Times New Roman"/>
              <a:cs typeface="Times New Roman"/>
              <a:sym typeface="Times New Roman"/>
            </a:endParaRPr>
          </a:p>
          <a:p>
            <a:pPr marL="457200" lvl="0" indent="-298450" rtl="0">
              <a:lnSpc>
                <a:spcPct val="115000"/>
              </a:lnSpc>
              <a:spcBef>
                <a:spcPts val="0"/>
              </a:spcBef>
              <a:spcAft>
                <a:spcPts val="0"/>
              </a:spcAft>
              <a:buClr>
                <a:schemeClr val="dk1"/>
              </a:buClr>
              <a:buSzPts val="1100"/>
              <a:buChar char="●"/>
            </a:pPr>
            <a:r>
              <a:rPr lang="fr" sz="1200" dirty="0">
                <a:solidFill>
                  <a:schemeClr val="dk1"/>
                </a:solidFill>
                <a:latin typeface="Times New Roman"/>
                <a:ea typeface="Times New Roman"/>
                <a:cs typeface="Times New Roman"/>
                <a:sym typeface="Times New Roman"/>
              </a:rPr>
              <a:t>possibilité de réaliser des pièces complexes en gérant des déplacements simultanés sur plusieurs axes ;</a:t>
            </a:r>
            <a:endParaRPr sz="1200" dirty="0">
              <a:solidFill>
                <a:schemeClr val="dk1"/>
              </a:solidFill>
              <a:latin typeface="Times New Roman"/>
              <a:ea typeface="Times New Roman"/>
              <a:cs typeface="Times New Roman"/>
              <a:sym typeface="Times New Roman"/>
            </a:endParaRPr>
          </a:p>
          <a:p>
            <a:pPr marL="457200" lvl="0" indent="-298450" rtl="0">
              <a:lnSpc>
                <a:spcPct val="115000"/>
              </a:lnSpc>
              <a:spcBef>
                <a:spcPts val="0"/>
              </a:spcBef>
              <a:spcAft>
                <a:spcPts val="0"/>
              </a:spcAft>
              <a:buClr>
                <a:schemeClr val="dk1"/>
              </a:buClr>
              <a:buSzPts val="1100"/>
              <a:buChar char="●"/>
            </a:pPr>
            <a:r>
              <a:rPr lang="fr" sz="1200" dirty="0">
                <a:solidFill>
                  <a:schemeClr val="dk1"/>
                </a:solidFill>
                <a:latin typeface="Times New Roman"/>
                <a:ea typeface="Times New Roman"/>
                <a:cs typeface="Times New Roman"/>
                <a:sym typeface="Times New Roman"/>
              </a:rPr>
              <a:t>contrôle automatique des outils et des dimensions de pièces avec prise en compte par la CN des corrections à effectuer.</a:t>
            </a:r>
            <a:endParaRPr sz="1200" dirty="0">
              <a:solidFill>
                <a:schemeClr val="dk1"/>
              </a:solidFill>
              <a:latin typeface="Times New Roman"/>
              <a:ea typeface="Times New Roman"/>
              <a:cs typeface="Times New Roman"/>
              <a:sym typeface="Times New Roman"/>
            </a:endParaRPr>
          </a:p>
          <a:p>
            <a:pPr marL="0" lvl="0" indent="0" rtl="0">
              <a:lnSpc>
                <a:spcPct val="115000"/>
              </a:lnSpc>
              <a:spcBef>
                <a:spcPts val="0"/>
              </a:spcBef>
              <a:spcAft>
                <a:spcPts val="0"/>
              </a:spcAft>
              <a:buClr>
                <a:schemeClr val="dk1"/>
              </a:buClr>
              <a:buSzPts val="1100"/>
              <a:buFont typeface="Arial"/>
              <a:buNone/>
            </a:pPr>
            <a:endParaRPr sz="1200" dirty="0">
              <a:solidFill>
                <a:schemeClr val="dk1"/>
              </a:solidFill>
              <a:latin typeface="Times New Roman"/>
              <a:ea typeface="Times New Roman"/>
              <a:cs typeface="Times New Roman"/>
              <a:sym typeface="Times New Roman"/>
            </a:endParaRPr>
          </a:p>
          <a:p>
            <a:pPr marL="0" lvl="0" indent="0" rtl="0">
              <a:lnSpc>
                <a:spcPct val="115000"/>
              </a:lnSpc>
              <a:spcBef>
                <a:spcPts val="0"/>
              </a:spcBef>
              <a:spcAft>
                <a:spcPts val="0"/>
              </a:spcAft>
              <a:buNone/>
            </a:pPr>
            <a:endParaRPr sz="1200" dirty="0">
              <a:solidFill>
                <a:schemeClr val="dk1"/>
              </a:solidFill>
              <a:latin typeface="Times New Roman"/>
              <a:ea typeface="Times New Roman"/>
              <a:cs typeface="Times New Roman"/>
              <a:sym typeface="Times New Roman"/>
            </a:endParaRPr>
          </a:p>
          <a:p>
            <a:pPr marL="0" lvl="0" indent="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fr" sz="1200">
                <a:solidFill>
                  <a:schemeClr val="dk1"/>
                </a:solidFill>
                <a:latin typeface="Times New Roman"/>
                <a:ea typeface="Times New Roman"/>
                <a:cs typeface="Times New Roman"/>
                <a:sym typeface="Times New Roman"/>
              </a:rPr>
              <a:t>On peut aussi découper la famille des commandes numériques en quatre sous familles de machines :</a:t>
            </a:r>
            <a:endParaRPr sz="1200">
              <a:solidFill>
                <a:schemeClr val="dk1"/>
              </a:solidFill>
              <a:latin typeface="Times New Roman"/>
              <a:ea typeface="Times New Roman"/>
              <a:cs typeface="Times New Roman"/>
              <a:sym typeface="Times New Roman"/>
            </a:endParaRPr>
          </a:p>
          <a:p>
            <a:pPr marL="457200" lvl="0" indent="-298450" rtl="0">
              <a:lnSpc>
                <a:spcPct val="115000"/>
              </a:lnSpc>
              <a:spcBef>
                <a:spcPts val="0"/>
              </a:spcBef>
              <a:spcAft>
                <a:spcPts val="0"/>
              </a:spcAft>
              <a:buClr>
                <a:schemeClr val="dk1"/>
              </a:buClr>
              <a:buSzPts val="1100"/>
              <a:buChar char="●"/>
            </a:pPr>
            <a:r>
              <a:rPr lang="fr" sz="1200">
                <a:solidFill>
                  <a:schemeClr val="dk1"/>
                </a:solidFill>
                <a:latin typeface="Times New Roman"/>
                <a:ea typeface="Times New Roman"/>
                <a:cs typeface="Times New Roman"/>
                <a:sym typeface="Times New Roman"/>
              </a:rPr>
              <a:t>tournage à commande numérique (TCN)</a:t>
            </a:r>
            <a:endParaRPr sz="1200">
              <a:solidFill>
                <a:schemeClr val="dk1"/>
              </a:solidFill>
              <a:latin typeface="Times New Roman"/>
              <a:ea typeface="Times New Roman"/>
              <a:cs typeface="Times New Roman"/>
              <a:sym typeface="Times New Roman"/>
            </a:endParaRPr>
          </a:p>
          <a:p>
            <a:pPr marL="457200" lvl="0" indent="-298450" rtl="0">
              <a:lnSpc>
                <a:spcPct val="115000"/>
              </a:lnSpc>
              <a:spcBef>
                <a:spcPts val="0"/>
              </a:spcBef>
              <a:spcAft>
                <a:spcPts val="0"/>
              </a:spcAft>
              <a:buClr>
                <a:schemeClr val="dk1"/>
              </a:buClr>
              <a:buSzPts val="1100"/>
              <a:buChar char="●"/>
            </a:pPr>
            <a:r>
              <a:rPr lang="fr" sz="1200">
                <a:solidFill>
                  <a:schemeClr val="dk1"/>
                </a:solidFill>
                <a:latin typeface="Times New Roman"/>
                <a:ea typeface="Times New Roman"/>
                <a:cs typeface="Times New Roman"/>
                <a:sym typeface="Times New Roman"/>
              </a:rPr>
              <a:t>usinage à commande numérique (CUCN)</a:t>
            </a:r>
            <a:endParaRPr sz="1200">
              <a:solidFill>
                <a:schemeClr val="dk1"/>
              </a:solidFill>
              <a:latin typeface="Times New Roman"/>
              <a:ea typeface="Times New Roman"/>
              <a:cs typeface="Times New Roman"/>
              <a:sym typeface="Times New Roman"/>
            </a:endParaRPr>
          </a:p>
          <a:p>
            <a:pPr marL="457200" lvl="0" indent="-298450" rtl="0">
              <a:lnSpc>
                <a:spcPct val="115000"/>
              </a:lnSpc>
              <a:spcBef>
                <a:spcPts val="0"/>
              </a:spcBef>
              <a:spcAft>
                <a:spcPts val="0"/>
              </a:spcAft>
              <a:buClr>
                <a:schemeClr val="dk1"/>
              </a:buClr>
              <a:buSzPts val="1100"/>
              <a:buChar char="●"/>
            </a:pPr>
            <a:r>
              <a:rPr lang="fr" sz="1200">
                <a:solidFill>
                  <a:schemeClr val="dk1"/>
                </a:solidFill>
                <a:latin typeface="Times New Roman"/>
                <a:ea typeface="Times New Roman"/>
                <a:cs typeface="Times New Roman"/>
                <a:sym typeface="Times New Roman"/>
              </a:rPr>
              <a:t>rectification à commande numérique</a:t>
            </a:r>
            <a:endParaRPr sz="1200">
              <a:solidFill>
                <a:schemeClr val="dk1"/>
              </a:solidFill>
              <a:latin typeface="Times New Roman"/>
              <a:ea typeface="Times New Roman"/>
              <a:cs typeface="Times New Roman"/>
              <a:sym typeface="Times New Roman"/>
            </a:endParaRPr>
          </a:p>
          <a:p>
            <a:pPr marL="457200" lvl="0" indent="-298450" rtl="0">
              <a:lnSpc>
                <a:spcPct val="115000"/>
              </a:lnSpc>
              <a:spcBef>
                <a:spcPts val="0"/>
              </a:spcBef>
              <a:spcAft>
                <a:spcPts val="0"/>
              </a:spcAft>
              <a:buClr>
                <a:schemeClr val="dk1"/>
              </a:buClr>
              <a:buSzPts val="1100"/>
              <a:buChar char="●"/>
            </a:pPr>
            <a:r>
              <a:rPr lang="fr" sz="1200">
                <a:solidFill>
                  <a:schemeClr val="dk1"/>
                </a:solidFill>
                <a:latin typeface="Times New Roman"/>
                <a:ea typeface="Times New Roman"/>
                <a:cs typeface="Times New Roman"/>
                <a:sym typeface="Times New Roman"/>
              </a:rPr>
              <a:t>électro-érosion à commande numérique</a:t>
            </a:r>
            <a:endParaRPr sz="1200">
              <a:solidFill>
                <a:schemeClr val="dk1"/>
              </a:solidFill>
              <a:latin typeface="Times New Roman"/>
              <a:ea typeface="Times New Roman"/>
              <a:cs typeface="Times New Roman"/>
              <a:sym typeface="Times New Roman"/>
            </a:endParaRPr>
          </a:p>
          <a:p>
            <a:pPr marL="457200" lvl="0" indent="-304800" rtl="0">
              <a:lnSpc>
                <a:spcPct val="115000"/>
              </a:lnSpc>
              <a:spcBef>
                <a:spcPts val="0"/>
              </a:spcBef>
              <a:spcAft>
                <a:spcPts val="0"/>
              </a:spcAft>
              <a:buClr>
                <a:schemeClr val="dk1"/>
              </a:buClr>
              <a:buSzPts val="1200"/>
              <a:buFont typeface="Times New Roman"/>
              <a:buChar char="●"/>
            </a:pPr>
            <a:endParaRPr sz="1200">
              <a:solidFill>
                <a:schemeClr val="dk1"/>
              </a:solidFill>
              <a:latin typeface="Times New Roman"/>
              <a:ea typeface="Times New Roman"/>
              <a:cs typeface="Times New Roman"/>
              <a:sym typeface="Times New Roman"/>
            </a:endParaRPr>
          </a:p>
          <a:p>
            <a:pPr marL="0" lvl="0" indent="0" rtl="0">
              <a:lnSpc>
                <a:spcPct val="115000"/>
              </a:lnSpc>
              <a:spcBef>
                <a:spcPts val="0"/>
              </a:spcBef>
              <a:spcAft>
                <a:spcPts val="0"/>
              </a:spcAft>
              <a:buNone/>
            </a:pPr>
            <a:r>
              <a:rPr lang="fr">
                <a:solidFill>
                  <a:schemeClr val="dk1"/>
                </a:solidFill>
              </a:rPr>
              <a:t>Ligne 1, numéro de programme</a:t>
            </a:r>
            <a:endParaRPr>
              <a:solidFill>
                <a:schemeClr val="dk1"/>
              </a:solidFill>
            </a:endParaRPr>
          </a:p>
          <a:p>
            <a:pPr marL="0" lvl="0" indent="0" rtl="0">
              <a:lnSpc>
                <a:spcPct val="115000"/>
              </a:lnSpc>
              <a:spcBef>
                <a:spcPts val="0"/>
              </a:spcBef>
              <a:spcAft>
                <a:spcPts val="0"/>
              </a:spcAft>
              <a:buNone/>
            </a:pPr>
            <a:r>
              <a:rPr lang="fr">
                <a:solidFill>
                  <a:schemeClr val="dk1"/>
                </a:solidFill>
              </a:rPr>
              <a:t>Ligne 2, appel en broche de l'outil n</a:t>
            </a:r>
            <a:r>
              <a:rPr lang="fr" baseline="30000">
                <a:solidFill>
                  <a:schemeClr val="dk1"/>
                </a:solidFill>
              </a:rPr>
              <a:t>o</a:t>
            </a:r>
            <a:r>
              <a:rPr lang="fr">
                <a:solidFill>
                  <a:schemeClr val="dk1"/>
                </a:solidFill>
              </a:rPr>
              <a:t> 1 (qui est en réalité un appel du sous-programme pilotant le changeur d'outil (M6) avec le paramètre T1</a:t>
            </a:r>
            <a:endParaRPr>
              <a:solidFill>
                <a:schemeClr val="dk1"/>
              </a:solidFill>
            </a:endParaRPr>
          </a:p>
          <a:p>
            <a:pPr marL="0" lvl="0" indent="0" rtl="0">
              <a:lnSpc>
                <a:spcPct val="115000"/>
              </a:lnSpc>
              <a:spcBef>
                <a:spcPts val="1600"/>
              </a:spcBef>
              <a:spcAft>
                <a:spcPts val="0"/>
              </a:spcAft>
              <a:buNone/>
            </a:pPr>
            <a:r>
              <a:rPr lang="fr">
                <a:solidFill>
                  <a:schemeClr val="dk1"/>
                </a:solidFill>
              </a:rPr>
              <a:t>Ligne 3, déplacement rapide (G0) à un point (X0 Y-5) donné en absolu (G90) depuis l'origine programme numéro 1 (G54) G40 pour annuler tout correcteur en mémoire dans la machine</a:t>
            </a:r>
            <a:endParaRPr>
              <a:solidFill>
                <a:schemeClr val="dk1"/>
              </a:solidFill>
            </a:endParaRPr>
          </a:p>
          <a:p>
            <a:pPr marL="0" lvl="0" indent="0" rtl="0">
              <a:lnSpc>
                <a:spcPct val="115000"/>
              </a:lnSpc>
              <a:spcBef>
                <a:spcPts val="1600"/>
              </a:spcBef>
              <a:spcAft>
                <a:spcPts val="0"/>
              </a:spcAft>
              <a:buNone/>
            </a:pPr>
            <a:r>
              <a:rPr lang="fr">
                <a:solidFill>
                  <a:schemeClr val="dk1"/>
                </a:solidFill>
              </a:rPr>
              <a:t>Ligne 4, mise en rotation de l'outil à 2 500 tr/min (S2500) et mise en fonction de l'arrosage (M13) (M13 replace les codes M3, sélectionne le sens de rotation, et M8, marche arrosage)</a:t>
            </a:r>
            <a:endParaRPr>
              <a:solidFill>
                <a:schemeClr val="dk1"/>
              </a:solidFill>
            </a:endParaRPr>
          </a:p>
          <a:p>
            <a:pPr marL="0" lvl="0" indent="0" rtl="0">
              <a:lnSpc>
                <a:spcPct val="115000"/>
              </a:lnSpc>
              <a:spcBef>
                <a:spcPts val="1600"/>
              </a:spcBef>
              <a:spcAft>
                <a:spcPts val="0"/>
              </a:spcAft>
              <a:buNone/>
            </a:pPr>
            <a:r>
              <a:rPr lang="fr">
                <a:solidFill>
                  <a:schemeClr val="dk1"/>
                </a:solidFill>
              </a:rPr>
              <a:t>Ligne 5, déplacement rapide a Z-4 (profondeur de coupe) en prenant en compte la longueur d'outil (G43) du correcteur n°1 (H1)</a:t>
            </a:r>
            <a:endParaRPr>
              <a:solidFill>
                <a:schemeClr val="dk1"/>
              </a:solidFill>
            </a:endParaRPr>
          </a:p>
          <a:p>
            <a:pPr marL="0" lvl="0" indent="0" rtl="0">
              <a:lnSpc>
                <a:spcPct val="115000"/>
              </a:lnSpc>
              <a:spcBef>
                <a:spcPts val="1600"/>
              </a:spcBef>
              <a:spcAft>
                <a:spcPts val="0"/>
              </a:spcAft>
              <a:buNone/>
            </a:pPr>
            <a:r>
              <a:rPr lang="fr">
                <a:solidFill>
                  <a:schemeClr val="dk1"/>
                </a:solidFill>
              </a:rPr>
              <a:t>Ligne 6 à 9, déplacements en vitesse de travail (G1), G1 est une fonction modale et est donc valable pour tous les points suivants.</a:t>
            </a:r>
            <a:endParaRPr>
              <a:solidFill>
                <a:schemeClr val="dk1"/>
              </a:solidFill>
            </a:endParaRPr>
          </a:p>
          <a:p>
            <a:pPr marL="0" lvl="0" indent="0" rtl="0">
              <a:lnSpc>
                <a:spcPct val="115000"/>
              </a:lnSpc>
              <a:spcBef>
                <a:spcPts val="1600"/>
              </a:spcBef>
              <a:spcAft>
                <a:spcPts val="0"/>
              </a:spcAft>
              <a:buNone/>
            </a:pPr>
            <a:r>
              <a:rPr lang="fr">
                <a:solidFill>
                  <a:schemeClr val="dk1"/>
                </a:solidFill>
              </a:rPr>
              <a:t>Ligne 10, arrêt de l'arrosage (M9)</a:t>
            </a:r>
            <a:endParaRPr>
              <a:solidFill>
                <a:schemeClr val="dk1"/>
              </a:solidFill>
            </a:endParaRPr>
          </a:p>
          <a:p>
            <a:pPr marL="0" lvl="0" indent="0" rtl="0">
              <a:lnSpc>
                <a:spcPct val="115000"/>
              </a:lnSpc>
              <a:spcBef>
                <a:spcPts val="1600"/>
              </a:spcBef>
              <a:spcAft>
                <a:spcPts val="0"/>
              </a:spcAft>
              <a:buNone/>
            </a:pPr>
            <a:r>
              <a:rPr lang="fr">
                <a:solidFill>
                  <a:schemeClr val="dk1"/>
                </a:solidFill>
              </a:rPr>
              <a:t>Ligne 11, arrêt de la broche (M5)</a:t>
            </a:r>
            <a:endParaRPr>
              <a:solidFill>
                <a:schemeClr val="dk1"/>
              </a:solidFill>
            </a:endParaRPr>
          </a:p>
          <a:p>
            <a:pPr marL="0" lvl="0" indent="0" rtl="0">
              <a:lnSpc>
                <a:spcPct val="115000"/>
              </a:lnSpc>
              <a:spcBef>
                <a:spcPts val="1600"/>
              </a:spcBef>
              <a:spcAft>
                <a:spcPts val="0"/>
              </a:spcAft>
              <a:buNone/>
            </a:pPr>
            <a:r>
              <a:rPr lang="fr">
                <a:solidFill>
                  <a:schemeClr val="dk1"/>
                </a:solidFill>
              </a:rPr>
              <a:t>Ligne 12 à 13, déplacement rapide (G0) avec le système de coordonnées de la machine (G53) à Z0 Y0 (outil en haut, table au plus près de l'opérateur)</a:t>
            </a:r>
            <a:endParaRPr>
              <a:solidFill>
                <a:schemeClr val="dk1"/>
              </a:solidFill>
            </a:endParaRPr>
          </a:p>
          <a:p>
            <a:pPr marL="0" lvl="0" indent="0" rtl="0">
              <a:lnSpc>
                <a:spcPct val="115000"/>
              </a:lnSpc>
              <a:spcBef>
                <a:spcPts val="1600"/>
              </a:spcBef>
              <a:spcAft>
                <a:spcPts val="0"/>
              </a:spcAft>
              <a:buNone/>
            </a:pPr>
            <a:r>
              <a:rPr lang="fr">
                <a:solidFill>
                  <a:schemeClr val="dk1"/>
                </a:solidFill>
              </a:rPr>
              <a:t>Ligne 14, M30 fin de programme (M30 inclus M5 et M9 ceux-ci ne sont donc pas obligatoires ils sont placés en ligne 10 et 11 pour laisser quelques secondes d'égouttage au système d'arrosage, avant les manipulations de l'opérateur.)</a:t>
            </a:r>
            <a:endParaRPr>
              <a:solidFill>
                <a:schemeClr val="dk1"/>
              </a:solidFill>
            </a:endParaRPr>
          </a:p>
          <a:p>
            <a:pPr marL="0" lvl="0" indent="0" rtl="0">
              <a:lnSpc>
                <a:spcPct val="115000"/>
              </a:lnSpc>
              <a:spcBef>
                <a:spcPts val="1600"/>
              </a:spcBef>
              <a:spcAft>
                <a:spcPts val="0"/>
              </a:spcAft>
              <a:buNone/>
            </a:pPr>
            <a:r>
              <a:rPr lang="fr">
                <a:solidFill>
                  <a:schemeClr val="dk1"/>
                </a:solidFill>
              </a:rPr>
              <a:t>Notez que le programme ne prévoit rien pour le cheminement de l'outil. Si la machine est une fraiseuse et utilise une fraise de rayon 6 mm, la pièce sera en pratique 12 mm plus petite que définie (6 mm par côté). Une commande G-code doit être utilisé pour corriger le cheminement de l'outil.</a:t>
            </a:r>
            <a:endParaRPr>
              <a:solidFill>
                <a:schemeClr val="dk1"/>
              </a:solidFill>
            </a:endParaRPr>
          </a:p>
          <a:p>
            <a:pPr marL="0" lvl="0" indent="0">
              <a:spcBef>
                <a:spcPts val="1600"/>
              </a:spcBef>
              <a:spcAft>
                <a:spcPts val="0"/>
              </a:spcAft>
              <a:buNone/>
            </a:pPr>
            <a:endParaRPr>
              <a:solidFill>
                <a:schemeClr val="dk1"/>
              </a:solidFill>
            </a:endParaRPr>
          </a:p>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fr" sz="1200">
                <a:solidFill>
                  <a:schemeClr val="dk1"/>
                </a:solidFill>
                <a:latin typeface="Times New Roman"/>
                <a:ea typeface="Times New Roman"/>
                <a:cs typeface="Times New Roman"/>
                <a:sym typeface="Times New Roman"/>
              </a:rPr>
              <a:t>Mais la constitution d’un acier, par exemple (structure, éléments d’addition) affecte son usinabilité.</a:t>
            </a:r>
            <a:endParaRPr sz="1200">
              <a:solidFill>
                <a:schemeClr val="dk1"/>
              </a:solidFill>
              <a:latin typeface="Times New Roman"/>
              <a:ea typeface="Times New Roman"/>
              <a:cs typeface="Times New Roman"/>
              <a:sym typeface="Times New Roman"/>
            </a:endParaRPr>
          </a:p>
          <a:p>
            <a:pPr marL="0" lvl="0" indent="0" rtl="0">
              <a:lnSpc>
                <a:spcPct val="115000"/>
              </a:lnSpc>
              <a:spcBef>
                <a:spcPts val="0"/>
              </a:spcBef>
              <a:spcAft>
                <a:spcPts val="0"/>
              </a:spcAft>
              <a:buClr>
                <a:schemeClr val="dk1"/>
              </a:buClr>
              <a:buSzPts val="1100"/>
              <a:buFont typeface="Arial"/>
              <a:buNone/>
            </a:pPr>
            <a:r>
              <a:rPr lang="fr" sz="1200">
                <a:solidFill>
                  <a:schemeClr val="dk1"/>
                </a:solidFill>
                <a:latin typeface="Times New Roman"/>
                <a:ea typeface="Times New Roman"/>
                <a:cs typeface="Times New Roman"/>
                <a:sym typeface="Times New Roman"/>
              </a:rPr>
              <a:t>De nombreux métaux dits « à usinabilité améliorée » ont été développés pour arriver à la fois à diminuer le temps de coupe (augmentation de </a:t>
            </a:r>
            <a:r>
              <a:rPr lang="fr" sz="1200" i="1">
                <a:solidFill>
                  <a:schemeClr val="dk1"/>
                </a:solidFill>
                <a:latin typeface="Times New Roman"/>
                <a:ea typeface="Times New Roman"/>
                <a:cs typeface="Times New Roman"/>
                <a:sym typeface="Times New Roman"/>
              </a:rPr>
              <a:t>v</a:t>
            </a:r>
            <a:r>
              <a:rPr lang="fr" sz="1200" baseline="-25000">
                <a:solidFill>
                  <a:schemeClr val="dk1"/>
                </a:solidFill>
                <a:latin typeface="Times New Roman"/>
                <a:ea typeface="Times New Roman"/>
                <a:cs typeface="Times New Roman"/>
                <a:sym typeface="Times New Roman"/>
              </a:rPr>
              <a:t>c</a:t>
            </a:r>
            <a:r>
              <a:rPr lang="fr" sz="1200">
                <a:solidFill>
                  <a:schemeClr val="dk1"/>
                </a:solidFill>
                <a:latin typeface="Times New Roman"/>
                <a:ea typeface="Times New Roman"/>
                <a:cs typeface="Times New Roman"/>
                <a:sym typeface="Times New Roman"/>
              </a:rPr>
              <a:t> et de </a:t>
            </a:r>
            <a:r>
              <a:rPr lang="fr" sz="1200" i="1">
                <a:solidFill>
                  <a:schemeClr val="dk1"/>
                </a:solidFill>
                <a:latin typeface="Times New Roman"/>
                <a:ea typeface="Times New Roman"/>
                <a:cs typeface="Times New Roman"/>
                <a:sym typeface="Times New Roman"/>
              </a:rPr>
              <a:t>f</a:t>
            </a:r>
            <a:r>
              <a:rPr lang="fr" sz="1200">
                <a:solidFill>
                  <a:schemeClr val="dk1"/>
                </a:solidFill>
                <a:latin typeface="Times New Roman"/>
                <a:ea typeface="Times New Roman"/>
                <a:cs typeface="Times New Roman"/>
                <a:sym typeface="Times New Roman"/>
              </a:rPr>
              <a:t> ), réduire les temps morts (changements d’outils moins fréquents) et améliorer la qualité d’usinage (rugosité plus faible, notamment), tout en conservant les caractéristiques fonctionnelles de la pièce fabriquée.</a:t>
            </a:r>
            <a:endParaRPr sz="1200">
              <a:solidFill>
                <a:schemeClr val="dk1"/>
              </a:solidFill>
              <a:latin typeface="Times New Roman"/>
              <a:ea typeface="Times New Roman"/>
              <a:cs typeface="Times New Roman"/>
              <a:sym typeface="Times New Roman"/>
            </a:endParaRPr>
          </a:p>
          <a:p>
            <a:pPr marL="0" lvl="0" indent="0" rtl="0">
              <a:lnSpc>
                <a:spcPct val="115000"/>
              </a:lnSpc>
              <a:spcBef>
                <a:spcPts val="0"/>
              </a:spcBef>
              <a:spcAft>
                <a:spcPts val="0"/>
              </a:spcAft>
              <a:buNone/>
            </a:pPr>
            <a:r>
              <a:rPr lang="fr" sz="1200">
                <a:solidFill>
                  <a:schemeClr val="dk1"/>
                </a:solidFill>
                <a:latin typeface="Times New Roman"/>
                <a:ea typeface="Times New Roman"/>
                <a:cs typeface="Times New Roman"/>
                <a:sym typeface="Times New Roman"/>
              </a:rPr>
              <a:t>Ceci est important dans le domaine très concurrentiel de l’usinage, où l’usineur doit optimiser sa production.</a:t>
            </a:r>
            <a:endParaRPr sz="1200">
              <a:solidFill>
                <a:schemeClr val="dk1"/>
              </a:solidFill>
              <a:latin typeface="Times New Roman"/>
              <a:ea typeface="Times New Roman"/>
              <a:cs typeface="Times New Roman"/>
              <a:sym typeface="Times New Roman"/>
            </a:endParaRPr>
          </a:p>
          <a:p>
            <a:pPr marL="0" lvl="0" indent="0" rtl="0">
              <a:lnSpc>
                <a:spcPct val="115000"/>
              </a:lnSpc>
              <a:spcBef>
                <a:spcPts val="0"/>
              </a:spcBef>
              <a:spcAft>
                <a:spcPts val="0"/>
              </a:spcAft>
              <a:buClr>
                <a:schemeClr val="dk1"/>
              </a:buClr>
              <a:buSzPts val="1100"/>
              <a:buFont typeface="Arial"/>
              <a:buNone/>
            </a:pPr>
            <a:r>
              <a:rPr lang="fr" sz="1050">
                <a:solidFill>
                  <a:schemeClr val="dk1"/>
                </a:solidFill>
              </a:rPr>
              <a:t>L'</a:t>
            </a:r>
            <a:r>
              <a:rPr lang="fr" sz="1050" b="1">
                <a:solidFill>
                  <a:schemeClr val="dk1"/>
                </a:solidFill>
              </a:rPr>
              <a:t>usinabilité</a:t>
            </a:r>
            <a:r>
              <a:rPr lang="fr" sz="1050">
                <a:solidFill>
                  <a:schemeClr val="dk1"/>
                </a:solidFill>
              </a:rPr>
              <a:t> désigne la possibilité d'usiner une matière. Cette notion s'applique à un </a:t>
            </a:r>
            <a:r>
              <a:rPr lang="fr" sz="1050" b="1">
                <a:solidFill>
                  <a:schemeClr val="dk1"/>
                </a:solidFill>
              </a:rPr>
              <a:t>couple outil-matière</a:t>
            </a:r>
            <a:r>
              <a:rPr lang="fr" sz="1050">
                <a:solidFill>
                  <a:schemeClr val="dk1"/>
                </a:solidFill>
              </a:rPr>
              <a:t> (COM). Elle intègre des notions de performance, en particulier la capacité à réaliser la forme définie en une durée raisonnable, mais aussi d'usure d'outil (et donc sa durée de vie), de consommation d'énergie, et globalement de coût de fabrication.</a:t>
            </a:r>
            <a:endParaRPr sz="1200">
              <a:solidFill>
                <a:schemeClr val="dk1"/>
              </a:solidFill>
              <a:latin typeface="Times New Roman"/>
              <a:ea typeface="Times New Roman"/>
              <a:cs typeface="Times New Roman"/>
              <a:sym typeface="Times New Roman"/>
            </a:endParaRPr>
          </a:p>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50800" marR="50800" lvl="0" indent="0" rtl="0">
              <a:lnSpc>
                <a:spcPct val="115000"/>
              </a:lnSpc>
              <a:spcBef>
                <a:spcPts val="0"/>
              </a:spcBef>
              <a:spcAft>
                <a:spcPts val="0"/>
              </a:spcAft>
              <a:buClr>
                <a:schemeClr val="dk1"/>
              </a:buClr>
              <a:buSzPts val="1100"/>
              <a:buFont typeface="Arial"/>
              <a:buNone/>
            </a:pPr>
            <a:r>
              <a:rPr lang="fr" dirty="0"/>
              <a:t>Si le programme est faux, la probabilité d'un crash machine est élevée ! Ceci peut être très coûteux. Il est possible de prévoir à intervalles réguliers des arrêts optionnels (code M01) qui permettent au programme d'être exécuté par séquences. Les arrêts optionnels restent dans le programme mais sont négligés lors d'une exécution normale. Heureusement, la plupart des programmes de CFAO sont livrés avec des simulateurs de déplacements affichant les mouvements lors de l'exécution du programme. Beaucoup de machines CNC modernes permettent aussi au programmeur d'exécuter une simulation et de vérifier les paramètres opératoires de la machine en tout point de l'exécution. Ceci permet au programmeur de découvrir des erreurs sémantiques (par opposition aux erreurs de syntaxe) avant de perdre des matériaux ou des outils avec un programme erroné.</a:t>
            </a:r>
            <a:endParaRPr dirty="0"/>
          </a:p>
          <a:p>
            <a:pPr marL="0" lvl="0" indent="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
              <a:t>wxWidgets, Scintilla, on veut de l’analyse lexicale et un AST des familles</a:t>
            </a:r>
            <a:endParaRPr/>
          </a:p>
          <a:p>
            <a:pPr marL="0" lvl="0" indent="0">
              <a:spcBef>
                <a:spcPts val="0"/>
              </a:spcBef>
              <a:spcAft>
                <a:spcPts val="0"/>
              </a:spcAft>
              <a:buNone/>
            </a:pPr>
            <a:endParaRPr/>
          </a:p>
          <a:p>
            <a:pPr marL="0" lvl="0" indent="0" rtl="0">
              <a:spcBef>
                <a:spcPts val="0"/>
              </a:spcBef>
              <a:spcAft>
                <a:spcPts val="0"/>
              </a:spcAft>
              <a:buNone/>
            </a:pPr>
            <a:r>
              <a:rPr lang="fr"/>
              <a:t>dur : normalisation, même l’ISO ragequit (e.g. G93)</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
              <a:t>Lexeur, pour colorer le code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
              <a:t>Parseur, pour la validation et l’analyse</a:t>
            </a:r>
            <a:endParaRPr/>
          </a:p>
          <a:p>
            <a:pPr marL="0" lvl="0" indent="0">
              <a:spcBef>
                <a:spcPts val="0"/>
              </a:spcBef>
              <a:spcAft>
                <a:spcPts val="0"/>
              </a:spcAft>
              <a:buNone/>
            </a:pPr>
            <a:endParaRPr/>
          </a:p>
          <a:p>
            <a:pPr marL="0" lvl="0" indent="0" rtl="0">
              <a:spcBef>
                <a:spcPts val="0"/>
              </a:spcBef>
              <a:spcAft>
                <a:spcPts val="0"/>
              </a:spcAft>
              <a:buNone/>
            </a:pPr>
            <a:r>
              <a:rPr lang="fr"/>
              <a:t>validation dans la formation de l’arbre (structure, e.g. no dupl)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
              <a:t>faut lire 15 fois la spec on arrive à ça</a:t>
            </a:r>
            <a:endParaRPr/>
          </a:p>
          <a:p>
            <a:pPr marL="0" lvl="0" indent="0">
              <a:spcBef>
                <a:spcPts val="0"/>
              </a:spcBef>
              <a:spcAft>
                <a:spcPts val="0"/>
              </a:spcAft>
              <a:buNone/>
            </a:pPr>
            <a:endParaRPr/>
          </a:p>
          <a:p>
            <a:pPr marL="0" lvl="0" indent="0" rtl="0">
              <a:spcBef>
                <a:spcPts val="0"/>
              </a:spcBef>
              <a:spcAft>
                <a:spcPts val="0"/>
              </a:spcAft>
              <a:buNone/>
            </a:pPr>
            <a:r>
              <a:rPr lang="fr"/>
              <a:t>(automate bâti à partir de la grammaire EBNF)</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
              <a:t>structures de données aka. noeuds de l’AST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
              <a:t>Visiteur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
              <a:t>Visiteur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
              <a:t>Visiteur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
              <a:t>Le calcul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
              <a:t>FEED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
              <a:t>Ce langage a été développé à l’origine pour des machines-outils agissant par prélèvement de matière, désormais normalisé par l’ISO il est utilisé dans un domaine très varié de la fabrication avec des adaptations :</a:t>
            </a:r>
            <a:endParaRPr/>
          </a:p>
          <a:p>
            <a:pPr marL="0" lvl="0" indent="0">
              <a:spcBef>
                <a:spcPts val="0"/>
              </a:spcBef>
              <a:spcAft>
                <a:spcPts val="0"/>
              </a:spcAft>
              <a:buNone/>
            </a:pPr>
            <a:endParaRPr/>
          </a:p>
          <a:p>
            <a:pPr marL="0" lvl="0" indent="0">
              <a:spcBef>
                <a:spcPts val="0"/>
              </a:spcBef>
              <a:spcAft>
                <a:spcPts val="0"/>
              </a:spcAft>
              <a:buNone/>
            </a:pPr>
            <a:r>
              <a:rPr lang="fr"/>
              <a:t>Sachant qu'il est compliqué de couvrir toutes les sortes de machines-outils qui existent et qu’il y’a un bon nombre de  variations de paramètres, on va s’intéresser seulement au fraisage et tournage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2744013" y="756700"/>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med" len="med"/>
            <a:tailEnd type="none" w="med" len="med"/>
          </a:ln>
        </p:spPr>
      </p:sp>
      <p:sp>
        <p:nvSpPr>
          <p:cNvPr id="11" name="Shape 11"/>
          <p:cNvSpPr/>
          <p:nvPr/>
        </p:nvSpPr>
        <p:spPr>
          <a:xfrm rot="10800000">
            <a:off x="5318350" y="32667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med" len="med"/>
            <a:tailEnd type="none" w="med" len="med"/>
          </a:ln>
        </p:spPr>
      </p:sp>
      <p:sp>
        <p:nvSpPr>
          <p:cNvPr id="12" name="Shape 1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Shape 13"/>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Shape 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txBox="1">
            <a:spLocks noGrp="1"/>
          </p:cNvSpPr>
          <p:nvPr>
            <p:ph type="title"/>
          </p:nvPr>
        </p:nvSpPr>
        <p:spPr>
          <a:xfrm>
            <a:off x="311700" y="957125"/>
            <a:ext cx="8520600" cy="2128800"/>
          </a:xfrm>
          <a:prstGeom prst="rect">
            <a:avLst/>
          </a:prstGeom>
        </p:spPr>
        <p:txBody>
          <a:bodyPr spcFirstLastPara="1" wrap="square" lIns="91425" tIns="91425" rIns="91425" bIns="91425" anchor="ctr" anchorCtr="0"/>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endParaRPr/>
          </a:p>
        </p:txBody>
      </p:sp>
      <p:sp>
        <p:nvSpPr>
          <p:cNvPr id="54" name="Shape 54"/>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Shape 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6"/>
        <p:cNvGrpSpPr/>
        <p:nvPr/>
      </p:nvGrpSpPr>
      <p:grpSpPr>
        <a:xfrm>
          <a:off x="0" y="0"/>
          <a:ext cx="0" cy="0"/>
          <a:chOff x="0" y="0"/>
          <a:chExt cx="0" cy="0"/>
        </a:xfrm>
      </p:grpSpPr>
      <p:sp>
        <p:nvSpPr>
          <p:cNvPr id="57" name="Shape 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
        <p:cNvGrpSpPr/>
        <p:nvPr/>
      </p:nvGrpSpPr>
      <p:grpSpPr>
        <a:xfrm>
          <a:off x="0" y="0"/>
          <a:ext cx="0" cy="0"/>
          <a:chOff x="0" y="0"/>
          <a:chExt cx="0" cy="0"/>
        </a:xfrm>
      </p:grpSpPr>
      <p:sp>
        <p:nvSpPr>
          <p:cNvPr id="16" name="Shape 16"/>
          <p:cNvSpPr/>
          <p:nvPr/>
        </p:nvSpPr>
        <p:spPr>
          <a:xfrm flipH="1">
            <a:off x="7595938" y="4602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med" len="med"/>
            <a:tailEnd type="none" w="med" len="med"/>
          </a:ln>
        </p:spPr>
      </p:sp>
      <p:sp>
        <p:nvSpPr>
          <p:cNvPr id="17" name="Shape 17"/>
          <p:cNvSpPr/>
          <p:nvPr/>
        </p:nvSpPr>
        <p:spPr>
          <a:xfrm rot="10800000" flipH="1">
            <a:off x="466425" y="35583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lt2"/>
            </a:solidFill>
            <a:prstDash val="solid"/>
            <a:miter lim="8000"/>
            <a:headEnd type="none" w="med" len="med"/>
            <a:tailEnd type="none" w="med" len="med"/>
          </a:ln>
        </p:spPr>
      </p:sp>
      <p:sp>
        <p:nvSpPr>
          <p:cNvPr id="18" name="Shape 18"/>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Shape 23"/>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Shape 24"/>
          <p:cNvSpPr txBox="1">
            <a:spLocks noGrp="1"/>
          </p:cNvSpPr>
          <p:nvPr>
            <p:ph type="sldNum" idx="12"/>
          </p:nvPr>
        </p:nvSpPr>
        <p:spPr>
          <a:xfrm>
            <a:off x="8441143" y="4506642"/>
            <a:ext cx="548700" cy="393600"/>
          </a:xfrm>
          <a:prstGeom prst="rect">
            <a:avLst/>
          </a:prstGeom>
        </p:spPr>
        <p:txBody>
          <a:bodyPr spcFirstLastPara="1" wrap="square" lIns="91425" tIns="91425" rIns="91425" bIns="91425" anchor="ctr" anchorCtr="0">
            <a:noAutofit/>
          </a:bodyPr>
          <a:lstStyle>
            <a:lvl1pPr lvl="0">
              <a:spcBef>
                <a:spcPts val="0"/>
              </a:spcBef>
              <a:buNone/>
              <a:defRPr sz="2000">
                <a:solidFill>
                  <a:schemeClr val="tx2"/>
                </a:solidFill>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fld id="{00000000-1234-1234-1234-123412341234}" type="slidenum">
              <a:rPr lang="fr-FR" smtClean="0"/>
              <a:pPr/>
              <a:t>‹N°›</a:t>
            </a:fld>
            <a:endParaRPr lang="fr-FR"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Shape 27"/>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Shape 28"/>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Shape 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Shape 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Shape 35"/>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Shape 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7"/>
        <p:cNvGrpSpPr/>
        <p:nvPr/>
      </p:nvGrpSpPr>
      <p:grpSpPr>
        <a:xfrm>
          <a:off x="0" y="0"/>
          <a:ext cx="0" cy="0"/>
          <a:chOff x="0" y="0"/>
          <a:chExt cx="0" cy="0"/>
        </a:xfrm>
      </p:grpSpPr>
      <p:sp>
        <p:nvSpPr>
          <p:cNvPr id="38" name="Shape 3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3" name="Shape 43"/>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4" name="Shape 44"/>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Shape 45"/>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Shape 4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Shape 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Shape 7"/>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spcBef>
                <a:spcPts val="0"/>
              </a:spcBef>
              <a:buNone/>
              <a:defRPr sz="1000">
                <a:solidFill>
                  <a:schemeClr val="dk1"/>
                </a:solidFill>
                <a:latin typeface="Economica"/>
                <a:ea typeface="Economica"/>
                <a:cs typeface="Economica"/>
                <a:sym typeface="Economica"/>
              </a:defRPr>
            </a:lvl1pPr>
            <a:lvl2pPr lvl="1" algn="r">
              <a:spcBef>
                <a:spcPts val="0"/>
              </a:spcBef>
              <a:buNone/>
              <a:defRPr sz="1000">
                <a:solidFill>
                  <a:schemeClr val="dk1"/>
                </a:solidFill>
                <a:latin typeface="Economica"/>
                <a:ea typeface="Economica"/>
                <a:cs typeface="Economica"/>
                <a:sym typeface="Economica"/>
              </a:defRPr>
            </a:lvl2pPr>
            <a:lvl3pPr lvl="2" algn="r">
              <a:spcBef>
                <a:spcPts val="0"/>
              </a:spcBef>
              <a:buNone/>
              <a:defRPr sz="1000">
                <a:solidFill>
                  <a:schemeClr val="dk1"/>
                </a:solidFill>
                <a:latin typeface="Economica"/>
                <a:ea typeface="Economica"/>
                <a:cs typeface="Economica"/>
                <a:sym typeface="Economica"/>
              </a:defRPr>
            </a:lvl3pPr>
            <a:lvl4pPr lvl="3" algn="r">
              <a:spcBef>
                <a:spcPts val="0"/>
              </a:spcBef>
              <a:buNone/>
              <a:defRPr sz="1000">
                <a:solidFill>
                  <a:schemeClr val="dk1"/>
                </a:solidFill>
                <a:latin typeface="Economica"/>
                <a:ea typeface="Economica"/>
                <a:cs typeface="Economica"/>
                <a:sym typeface="Economica"/>
              </a:defRPr>
            </a:lvl4pPr>
            <a:lvl5pPr lvl="4" algn="r">
              <a:spcBef>
                <a:spcPts val="0"/>
              </a:spcBef>
              <a:buNone/>
              <a:defRPr sz="1000">
                <a:solidFill>
                  <a:schemeClr val="dk1"/>
                </a:solidFill>
                <a:latin typeface="Economica"/>
                <a:ea typeface="Economica"/>
                <a:cs typeface="Economica"/>
                <a:sym typeface="Economica"/>
              </a:defRPr>
            </a:lvl5pPr>
            <a:lvl6pPr lvl="5" algn="r">
              <a:spcBef>
                <a:spcPts val="0"/>
              </a:spcBef>
              <a:buNone/>
              <a:defRPr sz="1000">
                <a:solidFill>
                  <a:schemeClr val="dk1"/>
                </a:solidFill>
                <a:latin typeface="Economica"/>
                <a:ea typeface="Economica"/>
                <a:cs typeface="Economica"/>
                <a:sym typeface="Economica"/>
              </a:defRPr>
            </a:lvl6pPr>
            <a:lvl7pPr lvl="6" algn="r">
              <a:spcBef>
                <a:spcPts val="0"/>
              </a:spcBef>
              <a:buNone/>
              <a:defRPr sz="1000">
                <a:solidFill>
                  <a:schemeClr val="dk1"/>
                </a:solidFill>
                <a:latin typeface="Economica"/>
                <a:ea typeface="Economica"/>
                <a:cs typeface="Economica"/>
                <a:sym typeface="Economica"/>
              </a:defRPr>
            </a:lvl7pPr>
            <a:lvl8pPr lvl="7" algn="r">
              <a:spcBef>
                <a:spcPts val="0"/>
              </a:spcBef>
              <a:buNone/>
              <a:defRPr sz="1000">
                <a:solidFill>
                  <a:schemeClr val="dk1"/>
                </a:solidFill>
                <a:latin typeface="Economica"/>
                <a:ea typeface="Economica"/>
                <a:cs typeface="Economica"/>
                <a:sym typeface="Economica"/>
              </a:defRPr>
            </a:lvl8pPr>
            <a:lvl9pPr lvl="8" algn="r">
              <a:spcBef>
                <a:spcPts val="0"/>
              </a:spcBef>
              <a:buNone/>
              <a:defRPr sz="1000">
                <a:solidFill>
                  <a:schemeClr val="dk1"/>
                </a:solidFill>
                <a:latin typeface="Economica"/>
                <a:ea typeface="Economica"/>
                <a:cs typeface="Economica"/>
                <a:sym typeface="Economica"/>
              </a:defRPr>
            </a:lvl9pPr>
          </a:lstStyle>
          <a:p>
            <a:pPr marL="0" lvl="0" indent="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sp>
        <p:nvSpPr>
          <p:cNvPr id="62" name="Shape 62"/>
          <p:cNvSpPr txBox="1">
            <a:spLocks noGrp="1"/>
          </p:cNvSpPr>
          <p:nvPr>
            <p:ph type="ctrTitle"/>
          </p:nvPr>
        </p:nvSpPr>
        <p:spPr>
          <a:xfrm>
            <a:off x="2971325" y="1350075"/>
            <a:ext cx="3054600" cy="1467600"/>
          </a:xfrm>
          <a:prstGeom prst="rect">
            <a:avLst/>
          </a:prstGeom>
          <a:noFill/>
        </p:spPr>
        <p:txBody>
          <a:bodyPr spcFirstLastPara="1" wrap="square" lIns="91425" tIns="91425" rIns="91425" bIns="91425" anchor="b" anchorCtr="0">
            <a:noAutofit/>
          </a:bodyPr>
          <a:lstStyle/>
          <a:p>
            <a:pPr marL="0" lvl="0" indent="0">
              <a:spcBef>
                <a:spcPts val="0"/>
              </a:spcBef>
              <a:spcAft>
                <a:spcPts val="0"/>
              </a:spcAft>
              <a:buNone/>
            </a:pPr>
            <a:endParaRPr dirty="0"/>
          </a:p>
          <a:p>
            <a:pPr marL="0" lvl="0" indent="0">
              <a:spcBef>
                <a:spcPts val="0"/>
              </a:spcBef>
              <a:spcAft>
                <a:spcPts val="0"/>
              </a:spcAft>
              <a:buNone/>
            </a:pPr>
            <a:endParaRPr dirty="0"/>
          </a:p>
          <a:p>
            <a:pPr marL="0" lvl="0" indent="0">
              <a:spcBef>
                <a:spcPts val="0"/>
              </a:spcBef>
              <a:spcAft>
                <a:spcPts val="0"/>
              </a:spcAft>
              <a:buNone/>
            </a:pPr>
            <a:endParaRPr dirty="0"/>
          </a:p>
          <a:p>
            <a:pPr marL="0" lvl="0" indent="0">
              <a:spcBef>
                <a:spcPts val="0"/>
              </a:spcBef>
              <a:spcAft>
                <a:spcPts val="0"/>
              </a:spcAft>
              <a:buNone/>
            </a:pPr>
            <a:endParaRPr dirty="0"/>
          </a:p>
          <a:p>
            <a:pPr marL="0" lvl="0" indent="0">
              <a:spcBef>
                <a:spcPts val="0"/>
              </a:spcBef>
              <a:spcAft>
                <a:spcPts val="0"/>
              </a:spcAft>
              <a:buNone/>
            </a:pPr>
            <a:endParaRPr dirty="0"/>
          </a:p>
          <a:p>
            <a:pPr marL="0" lvl="0" indent="0">
              <a:spcBef>
                <a:spcPts val="0"/>
              </a:spcBef>
              <a:spcAft>
                <a:spcPts val="0"/>
              </a:spcAft>
              <a:buNone/>
            </a:pPr>
            <a:r>
              <a:rPr lang="fr" dirty="0"/>
              <a:t>Projet Semestre</a:t>
            </a:r>
            <a:endParaRPr dirty="0"/>
          </a:p>
          <a:p>
            <a:pPr marL="0" lvl="0" indent="0">
              <a:spcBef>
                <a:spcPts val="0"/>
              </a:spcBef>
              <a:spcAft>
                <a:spcPts val="0"/>
              </a:spcAft>
              <a:buNone/>
            </a:pPr>
            <a:r>
              <a:rPr lang="fr" dirty="0"/>
              <a:t>Atelier G-Code</a:t>
            </a:r>
            <a:endParaRPr dirty="0"/>
          </a:p>
        </p:txBody>
      </p:sp>
      <p:sp>
        <p:nvSpPr>
          <p:cNvPr id="63" name="Shape 63"/>
          <p:cNvSpPr txBox="1">
            <a:spLocks noGrp="1"/>
          </p:cNvSpPr>
          <p:nvPr>
            <p:ph type="subTitle" idx="1"/>
          </p:nvPr>
        </p:nvSpPr>
        <p:spPr>
          <a:xfrm>
            <a:off x="3044700" y="3454105"/>
            <a:ext cx="3054600" cy="701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fr" dirty="0"/>
              <a:t>Collaboration avec C-S Communication</a:t>
            </a:r>
            <a:endParaRPr dirty="0"/>
          </a:p>
        </p:txBody>
      </p:sp>
      <p:sp>
        <p:nvSpPr>
          <p:cNvPr id="64" name="Shape 64"/>
          <p:cNvSpPr txBox="1"/>
          <p:nvPr/>
        </p:nvSpPr>
        <p:spPr>
          <a:xfrm>
            <a:off x="7939050" y="4439100"/>
            <a:ext cx="1063800" cy="5943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fr" sz="1000" dirty="0">
                <a:latin typeface="Economica" panose="020B0604020202020204" charset="0"/>
              </a:rPr>
              <a:t>Sbitri Youssra</a:t>
            </a:r>
            <a:endParaRPr sz="1000" dirty="0">
              <a:latin typeface="Economica" panose="020B0604020202020204" charset="0"/>
            </a:endParaRPr>
          </a:p>
          <a:p>
            <a:pPr marL="0" lvl="0" indent="0" algn="ctr">
              <a:spcBef>
                <a:spcPts val="0"/>
              </a:spcBef>
              <a:spcAft>
                <a:spcPts val="0"/>
              </a:spcAft>
              <a:buNone/>
            </a:pPr>
            <a:r>
              <a:rPr lang="fr" sz="1000" dirty="0">
                <a:latin typeface="Economica" panose="020B0604020202020204" charset="0"/>
              </a:rPr>
              <a:t>Pliya Tatiana</a:t>
            </a:r>
            <a:endParaRPr sz="1000" dirty="0">
              <a:latin typeface="Economica" panose="020B0604020202020204" charset="0"/>
            </a:endParaRPr>
          </a:p>
          <a:p>
            <a:pPr marL="0" lvl="0" indent="0" algn="ctr">
              <a:spcBef>
                <a:spcPts val="0"/>
              </a:spcBef>
              <a:spcAft>
                <a:spcPts val="0"/>
              </a:spcAft>
              <a:buNone/>
            </a:pPr>
            <a:r>
              <a:rPr lang="fr" sz="1000" dirty="0">
                <a:latin typeface="Economica" panose="020B0604020202020204" charset="0"/>
              </a:rPr>
              <a:t>Tétar Adrien</a:t>
            </a:r>
            <a:endParaRPr sz="1000" dirty="0">
              <a:latin typeface="Economica" panose="020B0604020202020204"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0330" y="144549"/>
            <a:ext cx="756036" cy="60569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226208" y="227483"/>
            <a:ext cx="8520600" cy="8313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1600"/>
              </a:spcAft>
              <a:buClr>
                <a:schemeClr val="dk1"/>
              </a:buClr>
              <a:buSzPts val="1100"/>
              <a:buFont typeface="Arial"/>
              <a:buNone/>
            </a:pPr>
            <a:r>
              <a:rPr lang="fr" sz="2400" i="1" dirty="0">
                <a:solidFill>
                  <a:schemeClr val="lt2"/>
                </a:solidFill>
                <a:latin typeface="Economica" panose="020B0604020202020204" charset="0"/>
                <a:ea typeface="Open Sans"/>
                <a:cs typeface="Open Sans"/>
                <a:sym typeface="Open Sans"/>
              </a:rPr>
              <a:t>II.	</a:t>
            </a:r>
            <a:r>
              <a:rPr lang="fr" sz="2400" i="1" u="sng" dirty="0">
                <a:solidFill>
                  <a:schemeClr val="lt2"/>
                </a:solidFill>
                <a:latin typeface="Economica" panose="020B0604020202020204" charset="0"/>
                <a:ea typeface="Open Sans"/>
                <a:cs typeface="Open Sans"/>
                <a:sym typeface="Open Sans"/>
              </a:rPr>
              <a:t>Programmation de commande numérique</a:t>
            </a:r>
            <a:endParaRPr dirty="0">
              <a:latin typeface="Economica" panose="020B0604020202020204" charset="0"/>
            </a:endParaRPr>
          </a:p>
        </p:txBody>
      </p:sp>
      <p:sp>
        <p:nvSpPr>
          <p:cNvPr id="161" name="Shape 1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fr"/>
              <a:t>10</a:t>
            </a:fld>
            <a:endParaRPr/>
          </a:p>
        </p:txBody>
      </p:sp>
      <p:pic>
        <p:nvPicPr>
          <p:cNvPr id="162" name="Shape 162"/>
          <p:cNvPicPr preferRelativeResize="0"/>
          <p:nvPr/>
        </p:nvPicPr>
        <p:blipFill>
          <a:blip r:embed="rId3">
            <a:alphaModFix/>
          </a:blip>
          <a:stretch>
            <a:fillRect/>
          </a:stretch>
        </p:blipFill>
        <p:spPr>
          <a:xfrm>
            <a:off x="103366" y="934420"/>
            <a:ext cx="4657249" cy="29877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3" name="Shape 163"/>
          <p:cNvPicPr preferRelativeResize="0"/>
          <p:nvPr/>
        </p:nvPicPr>
        <p:blipFill>
          <a:blip r:embed="rId4">
            <a:alphaModFix/>
          </a:blip>
          <a:stretch>
            <a:fillRect/>
          </a:stretch>
        </p:blipFill>
        <p:spPr>
          <a:xfrm>
            <a:off x="4581208" y="1249678"/>
            <a:ext cx="4439950" cy="2907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1600"/>
              </a:spcAft>
              <a:buClr>
                <a:schemeClr val="dk1"/>
              </a:buClr>
              <a:buSzPts val="1100"/>
              <a:buFont typeface="Arial"/>
              <a:buNone/>
            </a:pPr>
            <a:r>
              <a:rPr lang="fr" sz="2400" i="1" dirty="0">
                <a:solidFill>
                  <a:schemeClr val="lt2"/>
                </a:solidFill>
                <a:latin typeface="Economica" panose="020B0604020202020204" charset="0"/>
                <a:ea typeface="Open Sans"/>
                <a:cs typeface="Open Sans"/>
                <a:sym typeface="Open Sans"/>
              </a:rPr>
              <a:t>II.	</a:t>
            </a:r>
            <a:r>
              <a:rPr lang="fr" sz="2400" i="1" u="sng" dirty="0">
                <a:solidFill>
                  <a:schemeClr val="lt2"/>
                </a:solidFill>
                <a:latin typeface="Economica" panose="020B0604020202020204" charset="0"/>
                <a:ea typeface="Open Sans"/>
                <a:cs typeface="Open Sans"/>
                <a:sym typeface="Open Sans"/>
              </a:rPr>
              <a:t>Programmation de commande numérique</a:t>
            </a:r>
            <a:endParaRPr dirty="0">
              <a:latin typeface="Economica" panose="020B0604020202020204" charset="0"/>
            </a:endParaRPr>
          </a:p>
        </p:txBody>
      </p:sp>
      <p:sp>
        <p:nvSpPr>
          <p:cNvPr id="169" name="Shape 169"/>
          <p:cNvSpPr txBox="1">
            <a:spLocks noGrp="1"/>
          </p:cNvSpPr>
          <p:nvPr>
            <p:ph type="body" idx="1"/>
          </p:nvPr>
        </p:nvSpPr>
        <p:spPr>
          <a:xfrm>
            <a:off x="22500" y="905375"/>
            <a:ext cx="9099000" cy="4000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a:p>
            <a:pPr marL="0" lvl="0" indent="0">
              <a:spcBef>
                <a:spcPts val="1600"/>
              </a:spcBef>
              <a:spcAft>
                <a:spcPts val="0"/>
              </a:spcAft>
              <a:buNone/>
            </a:pPr>
            <a:endParaRPr dirty="0"/>
          </a:p>
          <a:p>
            <a:pPr marL="0" lvl="0" indent="0">
              <a:spcBef>
                <a:spcPts val="1600"/>
              </a:spcBef>
              <a:spcAft>
                <a:spcPts val="0"/>
              </a:spcAft>
              <a:buNone/>
            </a:pPr>
            <a:endParaRPr dirty="0"/>
          </a:p>
          <a:p>
            <a:pPr marL="0" lvl="0" indent="0">
              <a:spcBef>
                <a:spcPts val="1600"/>
              </a:spcBef>
              <a:spcAft>
                <a:spcPts val="1600"/>
              </a:spcAft>
              <a:buNone/>
            </a:pPr>
            <a:endParaRPr dirty="0"/>
          </a:p>
        </p:txBody>
      </p:sp>
      <p:sp>
        <p:nvSpPr>
          <p:cNvPr id="170" name="Shape 1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fr"/>
              <a:t>11</a:t>
            </a:fld>
            <a:endParaRPr/>
          </a:p>
        </p:txBody>
      </p:sp>
      <p:pic>
        <p:nvPicPr>
          <p:cNvPr id="171" name="Shape 171"/>
          <p:cNvPicPr preferRelativeResize="0"/>
          <p:nvPr/>
        </p:nvPicPr>
        <p:blipFill>
          <a:blip r:embed="rId3">
            <a:alphaModFix/>
          </a:blip>
          <a:stretch>
            <a:fillRect/>
          </a:stretch>
        </p:blipFill>
        <p:spPr>
          <a:xfrm>
            <a:off x="3468775" y="1620625"/>
            <a:ext cx="2293450" cy="2017050"/>
          </a:xfrm>
          <a:prstGeom prst="rect">
            <a:avLst/>
          </a:prstGeom>
          <a:ln>
            <a:noFill/>
          </a:ln>
          <a:effectLst>
            <a:outerShdw blurRad="292100" dist="139700" dir="2700000" algn="tl" rotWithShape="0">
              <a:srgbClr val="333333">
                <a:alpha val="65000"/>
              </a:srgbClr>
            </a:outerShdw>
          </a:effectLst>
        </p:spPr>
      </p:pic>
      <p:sp>
        <p:nvSpPr>
          <p:cNvPr id="172" name="Shape 172"/>
          <p:cNvSpPr txBox="1"/>
          <p:nvPr/>
        </p:nvSpPr>
        <p:spPr>
          <a:xfrm>
            <a:off x="3954300" y="3732325"/>
            <a:ext cx="1322400" cy="4524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fr" sz="1000"/>
              <a:t>Sélection du plan de l’usinage</a:t>
            </a:r>
            <a:endParaRPr sz="1000"/>
          </a:p>
        </p:txBody>
      </p:sp>
      <p:pic>
        <p:nvPicPr>
          <p:cNvPr id="173" name="Shape 173"/>
          <p:cNvPicPr preferRelativeResize="0"/>
          <p:nvPr/>
        </p:nvPicPr>
        <p:blipFill rotWithShape="1">
          <a:blip r:embed="rId4">
            <a:alphaModFix/>
          </a:blip>
          <a:srcRect t="-1" b="3277"/>
          <a:stretch/>
        </p:blipFill>
        <p:spPr>
          <a:xfrm>
            <a:off x="6460575" y="1022848"/>
            <a:ext cx="2371725" cy="2064909"/>
          </a:xfrm>
          <a:prstGeom prst="rect">
            <a:avLst/>
          </a:prstGeom>
          <a:ln>
            <a:noFill/>
          </a:ln>
          <a:effectLst>
            <a:outerShdw blurRad="292100" dist="139700" dir="2700000" algn="tl" rotWithShape="0">
              <a:srgbClr val="333333">
                <a:alpha val="65000"/>
              </a:srgbClr>
            </a:outerShdw>
          </a:effectLst>
        </p:spPr>
      </p:pic>
      <p:sp>
        <p:nvSpPr>
          <p:cNvPr id="174" name="Shape 174"/>
          <p:cNvSpPr txBox="1"/>
          <p:nvPr/>
        </p:nvSpPr>
        <p:spPr>
          <a:xfrm>
            <a:off x="6815175" y="3141325"/>
            <a:ext cx="1748100" cy="5910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fr" sz="1000" dirty="0"/>
              <a:t>Coordonnées du </a:t>
            </a:r>
            <a:r>
              <a:rPr lang="fr" sz="1000" dirty="0" smtClean="0"/>
              <a:t>point </a:t>
            </a:r>
            <a:r>
              <a:rPr lang="fr" sz="1000" dirty="0"/>
              <a:t>de  destination avec avance par commande F</a:t>
            </a:r>
            <a:endParaRPr sz="1000" dirty="0"/>
          </a:p>
        </p:txBody>
      </p:sp>
      <p:sp>
        <p:nvSpPr>
          <p:cNvPr id="175" name="Shape 175"/>
          <p:cNvSpPr txBox="1">
            <a:spLocks noGrp="1"/>
          </p:cNvSpPr>
          <p:nvPr>
            <p:ph type="body" idx="1"/>
          </p:nvPr>
        </p:nvSpPr>
        <p:spPr>
          <a:xfrm>
            <a:off x="241925" y="1080250"/>
            <a:ext cx="3832500" cy="3097800"/>
          </a:xfrm>
          <a:prstGeom prst="rect">
            <a:avLst/>
          </a:prstGeom>
        </p:spPr>
        <p:txBody>
          <a:bodyPr spcFirstLastPara="1" wrap="square" lIns="91425" tIns="91425" rIns="91425" bIns="91425" anchor="t" anchorCtr="0">
            <a:noAutofit/>
          </a:bodyPr>
          <a:lstStyle/>
          <a:p>
            <a:pPr marL="0" lvl="0" indent="0" rtl="0">
              <a:spcBef>
                <a:spcPts val="1400"/>
              </a:spcBef>
              <a:spcAft>
                <a:spcPts val="0"/>
              </a:spcAft>
              <a:buClr>
                <a:schemeClr val="dk1"/>
              </a:buClr>
              <a:buSzPts val="1100"/>
              <a:buFont typeface="Arial"/>
              <a:buNone/>
            </a:pPr>
            <a:r>
              <a:rPr lang="fr" sz="1400" b="1" dirty="0">
                <a:latin typeface="Economica" panose="020B0604020202020204" charset="0"/>
                <a:ea typeface="Arial"/>
                <a:cs typeface="Arial"/>
                <a:sym typeface="Arial"/>
              </a:rPr>
              <a:t>Fraisage CNC </a:t>
            </a:r>
            <a:endParaRPr sz="1400" b="1" dirty="0">
              <a:latin typeface="Economica" panose="020B0604020202020204" charset="0"/>
              <a:ea typeface="Arial"/>
              <a:cs typeface="Arial"/>
              <a:sym typeface="Arial"/>
            </a:endParaRPr>
          </a:p>
          <a:p>
            <a:pPr marL="457200" lvl="0" indent="-298450" rtl="0">
              <a:spcBef>
                <a:spcPts val="400"/>
              </a:spcBef>
              <a:spcAft>
                <a:spcPts val="0"/>
              </a:spcAft>
              <a:buSzPts val="1100"/>
              <a:buFont typeface="Arial"/>
              <a:buAutoNum type="arabicPeriod"/>
            </a:pPr>
            <a:r>
              <a:rPr lang="fr" sz="1200" dirty="0">
                <a:latin typeface="Economica" panose="020B0604020202020204" charset="0"/>
                <a:ea typeface="Arial"/>
                <a:cs typeface="Arial"/>
                <a:sym typeface="Arial"/>
              </a:rPr>
              <a:t>O100;</a:t>
            </a:r>
            <a:endParaRPr sz="1200" dirty="0">
              <a:latin typeface="Economica" panose="020B0604020202020204" charset="0"/>
              <a:ea typeface="Arial"/>
              <a:cs typeface="Arial"/>
              <a:sym typeface="Arial"/>
            </a:endParaRPr>
          </a:p>
          <a:p>
            <a:pPr marL="457200" lvl="0" indent="-298450" rtl="0">
              <a:spcBef>
                <a:spcPts val="0"/>
              </a:spcBef>
              <a:spcAft>
                <a:spcPts val="0"/>
              </a:spcAft>
              <a:buSzPts val="1100"/>
              <a:buFont typeface="Arial"/>
              <a:buAutoNum type="arabicPeriod"/>
            </a:pPr>
            <a:r>
              <a:rPr lang="fr" sz="1200" dirty="0">
                <a:latin typeface="Economica" panose="020B0604020202020204" charset="0"/>
                <a:ea typeface="Arial"/>
                <a:cs typeface="Arial"/>
                <a:sym typeface="Arial"/>
              </a:rPr>
              <a:t>M6 T1;</a:t>
            </a:r>
            <a:endParaRPr sz="1200" dirty="0">
              <a:latin typeface="Economica" panose="020B0604020202020204" charset="0"/>
              <a:ea typeface="Arial"/>
              <a:cs typeface="Arial"/>
              <a:sym typeface="Arial"/>
            </a:endParaRPr>
          </a:p>
          <a:p>
            <a:pPr marL="457200" lvl="0" indent="-298450" rtl="0">
              <a:spcBef>
                <a:spcPts val="0"/>
              </a:spcBef>
              <a:spcAft>
                <a:spcPts val="0"/>
              </a:spcAft>
              <a:buSzPts val="1100"/>
              <a:buFont typeface="Arial"/>
              <a:buAutoNum type="arabicPeriod"/>
            </a:pPr>
            <a:r>
              <a:rPr lang="fr" sz="1200" dirty="0">
                <a:latin typeface="Economica" panose="020B0604020202020204" charset="0"/>
                <a:ea typeface="Arial"/>
                <a:cs typeface="Arial"/>
                <a:sym typeface="Arial"/>
              </a:rPr>
              <a:t>G0 G90 G40 G54 X0 Y-5;</a:t>
            </a:r>
            <a:endParaRPr sz="1200" dirty="0">
              <a:latin typeface="Economica" panose="020B0604020202020204" charset="0"/>
              <a:ea typeface="Arial"/>
              <a:cs typeface="Arial"/>
              <a:sym typeface="Arial"/>
            </a:endParaRPr>
          </a:p>
          <a:p>
            <a:pPr marL="457200" lvl="0" indent="-298450" rtl="0">
              <a:spcBef>
                <a:spcPts val="0"/>
              </a:spcBef>
              <a:spcAft>
                <a:spcPts val="0"/>
              </a:spcAft>
              <a:buSzPts val="1100"/>
              <a:buFont typeface="Arial"/>
              <a:buAutoNum type="arabicPeriod"/>
            </a:pPr>
            <a:r>
              <a:rPr lang="fr" sz="1200" dirty="0">
                <a:latin typeface="Economica" panose="020B0604020202020204" charset="0"/>
                <a:ea typeface="Arial"/>
                <a:cs typeface="Arial"/>
                <a:sym typeface="Arial"/>
              </a:rPr>
              <a:t>M13 S2500;</a:t>
            </a:r>
            <a:endParaRPr sz="1200" dirty="0">
              <a:latin typeface="Economica" panose="020B0604020202020204" charset="0"/>
              <a:ea typeface="Arial"/>
              <a:cs typeface="Arial"/>
              <a:sym typeface="Arial"/>
            </a:endParaRPr>
          </a:p>
          <a:p>
            <a:pPr marL="457200" lvl="0" indent="-298450" rtl="0">
              <a:spcBef>
                <a:spcPts val="0"/>
              </a:spcBef>
              <a:spcAft>
                <a:spcPts val="0"/>
              </a:spcAft>
              <a:buSzPts val="1100"/>
              <a:buFont typeface="Arial"/>
              <a:buAutoNum type="arabicPeriod"/>
            </a:pPr>
            <a:r>
              <a:rPr lang="fr" sz="1200" dirty="0">
                <a:latin typeface="Economica" panose="020B0604020202020204" charset="0"/>
                <a:ea typeface="Arial"/>
                <a:cs typeface="Arial"/>
                <a:sym typeface="Arial"/>
              </a:rPr>
              <a:t>G0 G43 H1 Z-4;</a:t>
            </a:r>
            <a:endParaRPr sz="1200" dirty="0">
              <a:latin typeface="Economica" panose="020B0604020202020204" charset="0"/>
              <a:ea typeface="Arial"/>
              <a:cs typeface="Arial"/>
              <a:sym typeface="Arial"/>
            </a:endParaRPr>
          </a:p>
          <a:p>
            <a:pPr marL="457200" lvl="0" indent="-298450" rtl="0">
              <a:spcBef>
                <a:spcPts val="0"/>
              </a:spcBef>
              <a:spcAft>
                <a:spcPts val="0"/>
              </a:spcAft>
              <a:buSzPts val="1100"/>
              <a:buFont typeface="Arial"/>
              <a:buAutoNum type="arabicPeriod"/>
            </a:pPr>
            <a:r>
              <a:rPr lang="fr" sz="1200" dirty="0">
                <a:latin typeface="Economica" panose="020B0604020202020204" charset="0"/>
                <a:ea typeface="Arial"/>
                <a:cs typeface="Arial"/>
                <a:sym typeface="Arial"/>
              </a:rPr>
              <a:t>G1 F150 Y20;</a:t>
            </a:r>
            <a:endParaRPr sz="1200" dirty="0">
              <a:latin typeface="Economica" panose="020B0604020202020204" charset="0"/>
              <a:ea typeface="Arial"/>
              <a:cs typeface="Arial"/>
              <a:sym typeface="Arial"/>
            </a:endParaRPr>
          </a:p>
          <a:p>
            <a:pPr marL="457200" lvl="0" indent="-298450" rtl="0">
              <a:spcBef>
                <a:spcPts val="0"/>
              </a:spcBef>
              <a:spcAft>
                <a:spcPts val="0"/>
              </a:spcAft>
              <a:buSzPts val="1100"/>
              <a:buFont typeface="Arial"/>
              <a:buAutoNum type="arabicPeriod"/>
            </a:pPr>
            <a:r>
              <a:rPr lang="fr" sz="1200" dirty="0">
                <a:latin typeface="Economica" panose="020B0604020202020204" charset="0"/>
                <a:ea typeface="Arial"/>
                <a:cs typeface="Arial"/>
                <a:sym typeface="Arial"/>
              </a:rPr>
              <a:t>X40;</a:t>
            </a:r>
            <a:endParaRPr sz="1200" dirty="0">
              <a:latin typeface="Economica" panose="020B0604020202020204" charset="0"/>
              <a:ea typeface="Arial"/>
              <a:cs typeface="Arial"/>
              <a:sym typeface="Arial"/>
            </a:endParaRPr>
          </a:p>
          <a:p>
            <a:pPr marL="457200" lvl="0" indent="-298450" rtl="0">
              <a:spcBef>
                <a:spcPts val="0"/>
              </a:spcBef>
              <a:spcAft>
                <a:spcPts val="0"/>
              </a:spcAft>
              <a:buSzPts val="1100"/>
              <a:buFont typeface="Arial"/>
              <a:buAutoNum type="arabicPeriod"/>
            </a:pPr>
            <a:r>
              <a:rPr lang="fr" sz="1200" dirty="0">
                <a:latin typeface="Economica" panose="020B0604020202020204" charset="0"/>
                <a:ea typeface="Arial"/>
                <a:cs typeface="Arial"/>
                <a:sym typeface="Arial"/>
              </a:rPr>
              <a:t>Y0;</a:t>
            </a:r>
            <a:endParaRPr sz="1200" dirty="0">
              <a:latin typeface="Economica" panose="020B0604020202020204" charset="0"/>
              <a:ea typeface="Arial"/>
              <a:cs typeface="Arial"/>
              <a:sym typeface="Arial"/>
            </a:endParaRPr>
          </a:p>
          <a:p>
            <a:pPr marL="457200" lvl="0" indent="-298450" rtl="0">
              <a:spcBef>
                <a:spcPts val="0"/>
              </a:spcBef>
              <a:spcAft>
                <a:spcPts val="0"/>
              </a:spcAft>
              <a:buSzPts val="1100"/>
              <a:buFont typeface="Arial"/>
              <a:buAutoNum type="arabicPeriod"/>
            </a:pPr>
            <a:r>
              <a:rPr lang="fr" sz="1200" dirty="0">
                <a:latin typeface="Economica" panose="020B0604020202020204" charset="0"/>
                <a:ea typeface="Arial"/>
                <a:cs typeface="Arial"/>
                <a:sym typeface="Arial"/>
              </a:rPr>
              <a:t>X-5;</a:t>
            </a:r>
            <a:endParaRPr sz="1200" dirty="0">
              <a:latin typeface="Economica" panose="020B0604020202020204" charset="0"/>
              <a:ea typeface="Arial"/>
              <a:cs typeface="Arial"/>
              <a:sym typeface="Arial"/>
            </a:endParaRPr>
          </a:p>
          <a:p>
            <a:pPr marL="457200" lvl="0" indent="-298450" rtl="0">
              <a:spcBef>
                <a:spcPts val="0"/>
              </a:spcBef>
              <a:spcAft>
                <a:spcPts val="0"/>
              </a:spcAft>
              <a:buSzPts val="1100"/>
              <a:buFont typeface="Arial"/>
              <a:buAutoNum type="arabicPeriod"/>
            </a:pPr>
            <a:r>
              <a:rPr lang="fr" sz="1200" dirty="0">
                <a:latin typeface="Economica" panose="020B0604020202020204" charset="0"/>
                <a:ea typeface="Arial"/>
                <a:cs typeface="Arial"/>
                <a:sym typeface="Arial"/>
              </a:rPr>
              <a:t>M9;</a:t>
            </a:r>
            <a:endParaRPr sz="1200" dirty="0">
              <a:latin typeface="Economica" panose="020B0604020202020204" charset="0"/>
              <a:ea typeface="Arial"/>
              <a:cs typeface="Arial"/>
              <a:sym typeface="Arial"/>
            </a:endParaRPr>
          </a:p>
          <a:p>
            <a:pPr marL="457200" lvl="0" indent="-298450" rtl="0">
              <a:spcBef>
                <a:spcPts val="0"/>
              </a:spcBef>
              <a:spcAft>
                <a:spcPts val="0"/>
              </a:spcAft>
              <a:buSzPts val="1100"/>
              <a:buFont typeface="Arial"/>
              <a:buAutoNum type="arabicPeriod"/>
            </a:pPr>
            <a:r>
              <a:rPr lang="fr" sz="1200" dirty="0">
                <a:latin typeface="Economica" panose="020B0604020202020204" charset="0"/>
                <a:ea typeface="Arial"/>
                <a:cs typeface="Arial"/>
                <a:sym typeface="Arial"/>
              </a:rPr>
              <a:t>M5;</a:t>
            </a:r>
            <a:endParaRPr sz="1200" dirty="0">
              <a:latin typeface="Economica" panose="020B0604020202020204" charset="0"/>
              <a:ea typeface="Arial"/>
              <a:cs typeface="Arial"/>
              <a:sym typeface="Arial"/>
            </a:endParaRPr>
          </a:p>
          <a:p>
            <a:pPr marL="457200" lvl="0" indent="-298450" rtl="0">
              <a:spcBef>
                <a:spcPts val="0"/>
              </a:spcBef>
              <a:spcAft>
                <a:spcPts val="0"/>
              </a:spcAft>
              <a:buSzPts val="1100"/>
              <a:buFont typeface="Arial"/>
              <a:buAutoNum type="arabicPeriod"/>
            </a:pPr>
            <a:r>
              <a:rPr lang="fr" sz="1200" dirty="0">
                <a:latin typeface="Economica" panose="020B0604020202020204" charset="0"/>
                <a:ea typeface="Arial"/>
                <a:cs typeface="Arial"/>
                <a:sym typeface="Arial"/>
              </a:rPr>
              <a:t>G0 G53 Z0;</a:t>
            </a:r>
            <a:endParaRPr sz="1200" dirty="0">
              <a:latin typeface="Economica" panose="020B0604020202020204" charset="0"/>
              <a:ea typeface="Arial"/>
              <a:cs typeface="Arial"/>
              <a:sym typeface="Arial"/>
            </a:endParaRPr>
          </a:p>
          <a:p>
            <a:pPr marL="457200" lvl="0" indent="-298450" rtl="0">
              <a:spcBef>
                <a:spcPts val="0"/>
              </a:spcBef>
              <a:spcAft>
                <a:spcPts val="0"/>
              </a:spcAft>
              <a:buSzPts val="1100"/>
              <a:buFont typeface="Arial"/>
              <a:buAutoNum type="arabicPeriod"/>
            </a:pPr>
            <a:r>
              <a:rPr lang="fr" sz="1200" dirty="0">
                <a:latin typeface="Economica" panose="020B0604020202020204" charset="0"/>
                <a:ea typeface="Arial"/>
                <a:cs typeface="Arial"/>
                <a:sym typeface="Arial"/>
              </a:rPr>
              <a:t>G0 G53 Y0;</a:t>
            </a:r>
            <a:endParaRPr sz="1200" dirty="0">
              <a:latin typeface="Economica" panose="020B0604020202020204" charset="0"/>
              <a:ea typeface="Arial"/>
              <a:cs typeface="Arial"/>
              <a:sym typeface="Arial"/>
            </a:endParaRPr>
          </a:p>
          <a:p>
            <a:pPr marL="457200" lvl="0" indent="-298450" rtl="0">
              <a:spcBef>
                <a:spcPts val="0"/>
              </a:spcBef>
              <a:spcAft>
                <a:spcPts val="0"/>
              </a:spcAft>
              <a:buSzPts val="1100"/>
              <a:buFont typeface="Arial"/>
              <a:buAutoNum type="arabicPeriod"/>
            </a:pPr>
            <a:r>
              <a:rPr lang="fr" sz="1200" dirty="0">
                <a:latin typeface="Economica" panose="020B0604020202020204" charset="0"/>
                <a:ea typeface="Arial"/>
                <a:cs typeface="Arial"/>
                <a:sym typeface="Arial"/>
              </a:rPr>
              <a:t>M30;</a:t>
            </a:r>
            <a:endParaRPr sz="1200" dirty="0">
              <a:latin typeface="Economica" panose="020B0604020202020204" charset="0"/>
              <a:ea typeface="Arial"/>
              <a:cs typeface="Arial"/>
              <a:sym typeface="Arial"/>
            </a:endParaRPr>
          </a:p>
          <a:p>
            <a:pPr marL="457200" lvl="0" indent="-298450" rtl="0">
              <a:spcBef>
                <a:spcPts val="0"/>
              </a:spcBef>
              <a:spcAft>
                <a:spcPts val="0"/>
              </a:spcAft>
              <a:buSzPts val="1100"/>
              <a:buFont typeface="Arial"/>
              <a:buAutoNum type="arabicPeriod"/>
            </a:pPr>
            <a:r>
              <a:rPr lang="fr" sz="1200" dirty="0">
                <a:latin typeface="Economica" panose="020B0604020202020204" charset="0"/>
                <a:ea typeface="Arial"/>
                <a:cs typeface="Arial"/>
                <a:sym typeface="Arial"/>
              </a:rPr>
              <a:t> %</a:t>
            </a:r>
            <a:endParaRPr sz="1200" dirty="0">
              <a:latin typeface="Economica" panose="020B0604020202020204" charset="0"/>
              <a:ea typeface="Arial"/>
              <a:cs typeface="Arial"/>
              <a:sym typeface="Arial"/>
            </a:endParaRPr>
          </a:p>
          <a:p>
            <a:pPr marL="0" lvl="0" indent="0" rtl="0">
              <a:spcBef>
                <a:spcPts val="0"/>
              </a:spcBef>
              <a:spcAft>
                <a:spcPts val="0"/>
              </a:spcAft>
              <a:buNone/>
            </a:pPr>
            <a:endParaRPr sz="2000" dirty="0">
              <a:latin typeface="Economica" panose="020B060402020202020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311700" y="-293675"/>
            <a:ext cx="8520600" cy="831300"/>
          </a:xfrm>
          <a:prstGeom prst="rect">
            <a:avLst/>
          </a:prstGeom>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fr" sz="2400" i="1" u="sng">
                <a:solidFill>
                  <a:schemeClr val="lt2"/>
                </a:solidFill>
                <a:latin typeface="Economica" panose="020B0604020202020204" charset="0"/>
                <a:ea typeface="Open Sans"/>
                <a:cs typeface="Open Sans"/>
                <a:sym typeface="Open Sans"/>
              </a:rPr>
              <a:t>III. Base de connaissance en usinage </a:t>
            </a:r>
            <a:endParaRPr sz="2400" i="1" u="sng">
              <a:solidFill>
                <a:schemeClr val="lt2"/>
              </a:solidFill>
              <a:latin typeface="Economica" panose="020B0604020202020204" charset="0"/>
              <a:ea typeface="Open Sans"/>
              <a:cs typeface="Open Sans"/>
              <a:sym typeface="Open Sans"/>
            </a:endParaRPr>
          </a:p>
        </p:txBody>
      </p:sp>
      <p:sp>
        <p:nvSpPr>
          <p:cNvPr id="182" name="Shape 1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fr"/>
              <a:t>12</a:t>
            </a:fld>
            <a:endParaRPr/>
          </a:p>
        </p:txBody>
      </p:sp>
      <p:pic>
        <p:nvPicPr>
          <p:cNvPr id="183" name="Shape 183"/>
          <p:cNvPicPr preferRelativeResize="0"/>
          <p:nvPr/>
        </p:nvPicPr>
        <p:blipFill>
          <a:blip r:embed="rId3">
            <a:alphaModFix/>
          </a:blip>
          <a:stretch>
            <a:fillRect/>
          </a:stretch>
        </p:blipFill>
        <p:spPr>
          <a:xfrm>
            <a:off x="195975" y="784225"/>
            <a:ext cx="4820233" cy="1757051"/>
          </a:xfrm>
          <a:prstGeom prst="rect">
            <a:avLst/>
          </a:prstGeom>
          <a:ln>
            <a:noFill/>
          </a:ln>
          <a:effectLst>
            <a:outerShdw blurRad="292100" dist="139700" dir="2700000" algn="tl" rotWithShape="0">
              <a:srgbClr val="333333">
                <a:alpha val="65000"/>
              </a:srgbClr>
            </a:outerShdw>
          </a:effectLst>
        </p:spPr>
      </p:pic>
      <p:pic>
        <p:nvPicPr>
          <p:cNvPr id="184" name="Shape 184"/>
          <p:cNvPicPr preferRelativeResize="0"/>
          <p:nvPr/>
        </p:nvPicPr>
        <p:blipFill rotWithShape="1">
          <a:blip r:embed="rId4">
            <a:alphaModFix/>
          </a:blip>
          <a:srcRect l="9837" t="10201" r="13609" b="9293"/>
          <a:stretch/>
        </p:blipFill>
        <p:spPr>
          <a:xfrm>
            <a:off x="5194838" y="2126973"/>
            <a:ext cx="3826320" cy="2478157"/>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fr"/>
              <a:t>13</a:t>
            </a:fld>
            <a:endParaRPr/>
          </a:p>
        </p:txBody>
      </p:sp>
      <p:sp>
        <p:nvSpPr>
          <p:cNvPr id="191" name="Shape 191"/>
          <p:cNvSpPr txBox="1">
            <a:spLocks noGrp="1"/>
          </p:cNvSpPr>
          <p:nvPr>
            <p:ph type="title"/>
          </p:nvPr>
        </p:nvSpPr>
        <p:spPr>
          <a:xfrm>
            <a:off x="360937" y="-203853"/>
            <a:ext cx="8520600" cy="831300"/>
          </a:xfrm>
          <a:prstGeom prst="rect">
            <a:avLst/>
          </a:prstGeom>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fr" sz="2400" i="1" u="sng" dirty="0">
                <a:solidFill>
                  <a:schemeClr val="lt2"/>
                </a:solidFill>
                <a:latin typeface="Economica" panose="020B0604020202020204" charset="0"/>
                <a:ea typeface="Open Sans"/>
                <a:cs typeface="Open Sans"/>
                <a:sym typeface="Open Sans"/>
              </a:rPr>
              <a:t>III. Base de connaissance en usinage </a:t>
            </a:r>
            <a:endParaRPr sz="2400" i="1" u="sng" dirty="0">
              <a:solidFill>
                <a:schemeClr val="lt2"/>
              </a:solidFill>
              <a:latin typeface="Economica" panose="020B0604020202020204" charset="0"/>
              <a:ea typeface="Open Sans"/>
              <a:cs typeface="Open Sans"/>
              <a:sym typeface="Open Sans"/>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8495" y="679083"/>
            <a:ext cx="4606538" cy="418093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idx="12"/>
          </p:nvPr>
        </p:nvSpPr>
        <p:spPr/>
        <p:txBody>
          <a:bodyPr/>
          <a:lstStyle/>
          <a:p>
            <a:fld id="{00000000-1234-1234-1234-123412341234}" type="slidenum">
              <a:rPr lang="fr-FR" smtClean="0"/>
              <a:pPr/>
              <a:t>14</a:t>
            </a:fld>
            <a:endParaRPr lang="fr-FR" dirty="0"/>
          </a:p>
        </p:txBody>
      </p:sp>
      <p:sp>
        <p:nvSpPr>
          <p:cNvPr id="5" name="Shape 191"/>
          <p:cNvSpPr txBox="1">
            <a:spLocks noGrp="1"/>
          </p:cNvSpPr>
          <p:nvPr>
            <p:ph type="title"/>
          </p:nvPr>
        </p:nvSpPr>
        <p:spPr>
          <a:xfrm>
            <a:off x="360937" y="-203853"/>
            <a:ext cx="8520600" cy="831300"/>
          </a:xfrm>
          <a:prstGeom prst="rect">
            <a:avLst/>
          </a:prstGeom>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fr" sz="2400" i="1" u="sng" dirty="0">
                <a:solidFill>
                  <a:schemeClr val="lt2"/>
                </a:solidFill>
                <a:latin typeface="Economica" panose="020B0604020202020204" charset="0"/>
                <a:ea typeface="Open Sans"/>
                <a:cs typeface="Open Sans"/>
                <a:sym typeface="Open Sans"/>
              </a:rPr>
              <a:t>III. Base de connaissance en usinage </a:t>
            </a:r>
            <a:endParaRPr sz="2400" i="1" u="sng" dirty="0">
              <a:solidFill>
                <a:schemeClr val="lt2"/>
              </a:solidFill>
              <a:latin typeface="Economica" panose="020B0604020202020204" charset="0"/>
              <a:ea typeface="Open Sans"/>
              <a:cs typeface="Open Sans"/>
              <a:sym typeface="Open Sans"/>
            </a:endParaRP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216" y="815926"/>
            <a:ext cx="7125030" cy="3329764"/>
          </a:xfrm>
          <a:prstGeom prst="rect">
            <a:avLst/>
          </a:prstGeom>
        </p:spPr>
      </p:pic>
    </p:spTree>
    <p:extLst>
      <p:ext uri="{BB962C8B-B14F-4D97-AF65-F5344CB8AC3E}">
        <p14:creationId xmlns:p14="http://schemas.microsoft.com/office/powerpoint/2010/main" val="5789636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idx="12"/>
          </p:nvPr>
        </p:nvSpPr>
        <p:spPr/>
        <p:txBody>
          <a:bodyPr/>
          <a:lstStyle/>
          <a:p>
            <a:fld id="{00000000-1234-1234-1234-123412341234}" type="slidenum">
              <a:rPr lang="fr-FR" smtClean="0"/>
              <a:pPr/>
              <a:t>15</a:t>
            </a:fld>
            <a:endParaRPr lang="fr-FR" dirty="0"/>
          </a:p>
        </p:txBody>
      </p:sp>
      <p:sp>
        <p:nvSpPr>
          <p:cNvPr id="5" name="Shape 191"/>
          <p:cNvSpPr txBox="1">
            <a:spLocks noGrp="1"/>
          </p:cNvSpPr>
          <p:nvPr>
            <p:ph type="title"/>
          </p:nvPr>
        </p:nvSpPr>
        <p:spPr>
          <a:xfrm>
            <a:off x="360937" y="-203853"/>
            <a:ext cx="8520600" cy="831300"/>
          </a:xfrm>
          <a:prstGeom prst="rect">
            <a:avLst/>
          </a:prstGeom>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fr" sz="2400" i="1" u="sng" dirty="0">
                <a:solidFill>
                  <a:schemeClr val="lt2"/>
                </a:solidFill>
                <a:latin typeface="Economica" panose="020B0604020202020204" charset="0"/>
                <a:ea typeface="Open Sans"/>
                <a:cs typeface="Open Sans"/>
                <a:sym typeface="Open Sans"/>
              </a:rPr>
              <a:t>III. Base de connaissance en usinage </a:t>
            </a:r>
            <a:endParaRPr sz="2400" i="1" u="sng" dirty="0">
              <a:solidFill>
                <a:schemeClr val="lt2"/>
              </a:solidFill>
              <a:latin typeface="Economica" panose="020B0604020202020204" charset="0"/>
              <a:ea typeface="Open Sans"/>
              <a:cs typeface="Open Sans"/>
              <a:sym typeface="Open Sans"/>
            </a:endParaRPr>
          </a:p>
        </p:txBody>
      </p:sp>
      <p:pic>
        <p:nvPicPr>
          <p:cNvPr id="6" name="Image 5"/>
          <p:cNvPicPr>
            <a:picLocks noChangeAspect="1"/>
          </p:cNvPicPr>
          <p:nvPr/>
        </p:nvPicPr>
        <p:blipFill rotWithShape="1">
          <a:blip r:embed="rId2">
            <a:extLst>
              <a:ext uri="{28A0092B-C50C-407E-A947-70E740481C1C}">
                <a14:useLocalDpi xmlns:a14="http://schemas.microsoft.com/office/drawing/2010/main" val="0"/>
              </a:ext>
            </a:extLst>
          </a:blip>
          <a:srcRect r="18375"/>
          <a:stretch/>
        </p:blipFill>
        <p:spPr>
          <a:xfrm>
            <a:off x="109492" y="777162"/>
            <a:ext cx="6439018" cy="3863123"/>
          </a:xfrm>
          <a:prstGeom prst="rect">
            <a:avLst/>
          </a:prstGeom>
        </p:spPr>
      </p:pic>
      <p:pic>
        <p:nvPicPr>
          <p:cNvPr id="2050" name="Picture 2" descr="https://lh5.googleusercontent.com/8burUZMJSauFsrjcUu5WTC8VIJzyLtauicysGXnViQ3TpCaDSncbaXb7sh0-ZtfgbtGR84JEwmd3n5xq33erjo14woq71UTZdFMwSvKWVpyIh9MDCEHw4jyYRxTNkDvQXB4Hodi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6579" y="142431"/>
            <a:ext cx="2406737" cy="2626531"/>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p:cNvSpPr txBox="1"/>
          <p:nvPr/>
        </p:nvSpPr>
        <p:spPr>
          <a:xfrm>
            <a:off x="6818410" y="2961357"/>
            <a:ext cx="2208628" cy="307777"/>
          </a:xfrm>
          <a:prstGeom prst="rect">
            <a:avLst/>
          </a:prstGeom>
          <a:noFill/>
        </p:spPr>
        <p:txBody>
          <a:bodyPr wrap="square" rtlCol="0">
            <a:spAutoFit/>
          </a:bodyPr>
          <a:lstStyle/>
          <a:p>
            <a:r>
              <a:rPr lang="fr-FR" dirty="0" smtClean="0">
                <a:latin typeface="Economica" panose="020B0604020202020204" charset="0"/>
              </a:rPr>
              <a:t>Brinell, Vickers, Rockwell</a:t>
            </a:r>
            <a:endParaRPr lang="fr-FR" dirty="0">
              <a:latin typeface="Economica" panose="020B0604020202020204" charset="0"/>
            </a:endParaRPr>
          </a:p>
        </p:txBody>
      </p:sp>
      <p:sp>
        <p:nvSpPr>
          <p:cNvPr id="9" name="ZoneTexte 8"/>
          <p:cNvSpPr txBox="1"/>
          <p:nvPr/>
        </p:nvSpPr>
        <p:spPr>
          <a:xfrm>
            <a:off x="6818410" y="3426222"/>
            <a:ext cx="2208628" cy="738664"/>
          </a:xfrm>
          <a:prstGeom prst="rect">
            <a:avLst/>
          </a:prstGeom>
          <a:noFill/>
        </p:spPr>
        <p:txBody>
          <a:bodyPr wrap="square" rtlCol="0">
            <a:spAutoFit/>
          </a:bodyPr>
          <a:lstStyle/>
          <a:p>
            <a:r>
              <a:rPr lang="fr-FR" dirty="0" smtClean="0">
                <a:latin typeface="Economica" panose="020B0604020202020204" charset="0"/>
              </a:rPr>
              <a:t>High Speed </a:t>
            </a:r>
            <a:r>
              <a:rPr lang="fr-FR" dirty="0" err="1" smtClean="0">
                <a:latin typeface="Economica" panose="020B0604020202020204" charset="0"/>
              </a:rPr>
              <a:t>Steel</a:t>
            </a:r>
            <a:endParaRPr lang="fr-FR" dirty="0" smtClean="0">
              <a:latin typeface="Economica" panose="020B0604020202020204" charset="0"/>
            </a:endParaRPr>
          </a:p>
          <a:p>
            <a:r>
              <a:rPr lang="fr-FR" dirty="0" smtClean="0">
                <a:latin typeface="Economica" panose="020B0604020202020204" charset="0"/>
              </a:rPr>
              <a:t>Carbure</a:t>
            </a:r>
          </a:p>
          <a:p>
            <a:r>
              <a:rPr lang="fr-FR" dirty="0" smtClean="0">
                <a:latin typeface="Economica" panose="020B0604020202020204" charset="0"/>
              </a:rPr>
              <a:t>Revêtement dur, nitrure de chrome</a:t>
            </a:r>
            <a:endParaRPr lang="fr-FR" dirty="0">
              <a:latin typeface="Economica" panose="020B0604020202020204" charset="0"/>
            </a:endParaRPr>
          </a:p>
        </p:txBody>
      </p:sp>
    </p:spTree>
    <p:extLst>
      <p:ext uri="{BB962C8B-B14F-4D97-AF65-F5344CB8AC3E}">
        <p14:creationId xmlns:p14="http://schemas.microsoft.com/office/powerpoint/2010/main" val="38615547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idx="12"/>
          </p:nvPr>
        </p:nvSpPr>
        <p:spPr/>
        <p:txBody>
          <a:bodyPr/>
          <a:lstStyle/>
          <a:p>
            <a:fld id="{00000000-1234-1234-1234-123412341234}" type="slidenum">
              <a:rPr lang="fr-FR" smtClean="0"/>
              <a:pPr/>
              <a:t>16</a:t>
            </a:fld>
            <a:endParaRPr lang="fr-FR" dirty="0"/>
          </a:p>
        </p:txBody>
      </p:sp>
      <p:pic>
        <p:nvPicPr>
          <p:cNvPr id="10" name="Imag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0560" y="2138419"/>
            <a:ext cx="2847975" cy="428625"/>
          </a:xfrm>
          <a:prstGeom prst="rect">
            <a:avLst/>
          </a:prstGeom>
        </p:spPr>
      </p:pic>
      <p:sp>
        <p:nvSpPr>
          <p:cNvPr id="11" name="Shape 191"/>
          <p:cNvSpPr txBox="1">
            <a:spLocks noGrp="1"/>
          </p:cNvSpPr>
          <p:nvPr>
            <p:ph type="title"/>
          </p:nvPr>
        </p:nvSpPr>
        <p:spPr>
          <a:xfrm>
            <a:off x="360937" y="-203853"/>
            <a:ext cx="8520600" cy="831300"/>
          </a:xfrm>
          <a:prstGeom prst="rect">
            <a:avLst/>
          </a:prstGeom>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fr" sz="2400" i="1" u="sng" dirty="0">
                <a:solidFill>
                  <a:schemeClr val="lt2"/>
                </a:solidFill>
                <a:latin typeface="Economica" panose="020B0604020202020204" charset="0"/>
                <a:ea typeface="Open Sans"/>
                <a:cs typeface="Open Sans"/>
                <a:sym typeface="Open Sans"/>
              </a:rPr>
              <a:t>III. Base de connaissance en usinage </a:t>
            </a:r>
            <a:endParaRPr sz="2400" i="1" u="sng" dirty="0">
              <a:solidFill>
                <a:schemeClr val="lt2"/>
              </a:solidFill>
              <a:latin typeface="Economica" panose="020B0604020202020204" charset="0"/>
              <a:ea typeface="Open Sans"/>
              <a:cs typeface="Open Sans"/>
              <a:sym typeface="Open Sans"/>
            </a:endParaRPr>
          </a:p>
        </p:txBody>
      </p:sp>
      <p:sp>
        <p:nvSpPr>
          <p:cNvPr id="12" name="ZoneTexte 11"/>
          <p:cNvSpPr txBox="1"/>
          <p:nvPr/>
        </p:nvSpPr>
        <p:spPr>
          <a:xfrm>
            <a:off x="2124222" y="1105922"/>
            <a:ext cx="717452" cy="307777"/>
          </a:xfrm>
          <a:prstGeom prst="rect">
            <a:avLst/>
          </a:prstGeom>
          <a:noFill/>
        </p:spPr>
        <p:txBody>
          <a:bodyPr wrap="square" rtlCol="0">
            <a:spAutoFit/>
          </a:bodyPr>
          <a:lstStyle/>
          <a:p>
            <a:r>
              <a:rPr lang="fr-FR" dirty="0" smtClean="0">
                <a:latin typeface="Economica" panose="020B0604020202020204" charset="0"/>
              </a:rPr>
              <a:t>Coupe</a:t>
            </a:r>
            <a:endParaRPr lang="fr-FR" dirty="0">
              <a:latin typeface="Economica" panose="020B0604020202020204" charset="0"/>
            </a:endParaRPr>
          </a:p>
        </p:txBody>
      </p:sp>
      <p:sp>
        <p:nvSpPr>
          <p:cNvPr id="13" name="ZoneTexte 12"/>
          <p:cNvSpPr txBox="1"/>
          <p:nvPr/>
        </p:nvSpPr>
        <p:spPr>
          <a:xfrm>
            <a:off x="5423095" y="1739146"/>
            <a:ext cx="1835834" cy="307777"/>
          </a:xfrm>
          <a:prstGeom prst="rect">
            <a:avLst/>
          </a:prstGeom>
          <a:noFill/>
        </p:spPr>
        <p:txBody>
          <a:bodyPr wrap="square" rtlCol="0">
            <a:spAutoFit/>
          </a:bodyPr>
          <a:lstStyle/>
          <a:p>
            <a:r>
              <a:rPr lang="fr-FR" dirty="0" smtClean="0">
                <a:latin typeface="Economica" panose="020B0604020202020204" charset="0"/>
              </a:rPr>
              <a:t>Vitesse d’avance</a:t>
            </a:r>
            <a:endParaRPr lang="fr-FR" dirty="0">
              <a:latin typeface="Economica" panose="020B0604020202020204" charset="0"/>
            </a:endParaRPr>
          </a:p>
        </p:txBody>
      </p:sp>
      <p:pic>
        <p:nvPicPr>
          <p:cNvPr id="15" name="Imag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687" y="1521174"/>
            <a:ext cx="2036522" cy="2119256"/>
          </a:xfrm>
          <a:prstGeom prst="rect">
            <a:avLst/>
          </a:prstGeom>
        </p:spPr>
      </p:pic>
      <mc:AlternateContent xmlns:mc="http://schemas.openxmlformats.org/markup-compatibility/2006">
        <mc:Choice xmlns:a14="http://schemas.microsoft.com/office/drawing/2010/main" Requires="a14">
          <p:sp>
            <p:nvSpPr>
              <p:cNvPr id="19" name="ZoneTexte 18"/>
              <p:cNvSpPr txBox="1"/>
              <p:nvPr/>
            </p:nvSpPr>
            <p:spPr>
              <a:xfrm>
                <a:off x="2046849" y="3813863"/>
                <a:ext cx="738279" cy="393313"/>
              </a:xfrm>
              <a:prstGeom prst="rect">
                <a:avLst/>
              </a:prstGeom>
              <a:noFill/>
            </p:spPr>
            <p:txBody>
              <a:bodyPr wrap="none" lIns="0" tIns="0" rIns="0" bIns="0" rtlCol="0">
                <a:spAutoFit/>
              </a:bodyPr>
              <a:lstStyle/>
              <a:p>
                <a:r>
                  <a:rPr lang="fr-FR" sz="1800" i="1" dirty="0" smtClean="0">
                    <a:latin typeface="Cambria Math" panose="02040503050406030204" pitchFamily="18" charset="0"/>
                    <a:ea typeface="Cambria Math" panose="02040503050406030204" pitchFamily="18" charset="0"/>
                  </a:rPr>
                  <a:t>n</a:t>
                </a:r>
                <a:r>
                  <a:rPr lang="fr-FR" sz="1800" dirty="0" smtClean="0"/>
                  <a:t> </a:t>
                </a:r>
                <a14:m>
                  <m:oMath xmlns:m="http://schemas.openxmlformats.org/officeDocument/2006/math">
                    <m:r>
                      <a:rPr lang="fr-FR" sz="1800" i="1" smtClean="0">
                        <a:latin typeface="Cambria Math" panose="02040503050406030204" pitchFamily="18" charset="0"/>
                      </a:rPr>
                      <m:t>=</m:t>
                    </m:r>
                    <m:f>
                      <m:fPr>
                        <m:ctrlPr>
                          <a:rPr lang="fr-FR" sz="1800" i="1" smtClean="0">
                            <a:latin typeface="Cambria Math" panose="02040503050406030204" pitchFamily="18" charset="0"/>
                          </a:rPr>
                        </m:ctrlPr>
                      </m:fPr>
                      <m:num>
                        <m:r>
                          <a:rPr lang="fr-FR" sz="1800" b="0" i="1" smtClean="0">
                            <a:latin typeface="Cambria Math" panose="02040503050406030204" pitchFamily="18" charset="0"/>
                          </a:rPr>
                          <m:t>𝑉𝑐</m:t>
                        </m:r>
                      </m:num>
                      <m:den>
                        <m:r>
                          <a:rPr lang="fr-FR" sz="1800" i="1">
                            <a:latin typeface="Cambria Math" panose="02040503050406030204" pitchFamily="18" charset="0"/>
                            <a:ea typeface="Cambria Math" panose="02040503050406030204" pitchFamily="18" charset="0"/>
                          </a:rPr>
                          <m:t>𝜋</m:t>
                        </m:r>
                        <m:r>
                          <a:rPr lang="fr-FR" sz="1800" b="0" i="1" smtClean="0">
                            <a:latin typeface="Cambria Math" panose="02040503050406030204" pitchFamily="18" charset="0"/>
                            <a:ea typeface="Cambria Math" panose="02040503050406030204" pitchFamily="18" charset="0"/>
                          </a:rPr>
                          <m:t>∗</m:t>
                        </m:r>
                        <m:r>
                          <a:rPr lang="fr-FR" sz="1800" b="0" i="1" smtClean="0">
                            <a:latin typeface="Cambria Math" panose="02040503050406030204" pitchFamily="18" charset="0"/>
                            <a:ea typeface="Cambria Math" panose="02040503050406030204" pitchFamily="18" charset="0"/>
                          </a:rPr>
                          <m:t>𝑑</m:t>
                        </m:r>
                      </m:den>
                    </m:f>
                  </m:oMath>
                </a14:m>
                <a:endParaRPr lang="fr-FR" sz="1800" dirty="0"/>
              </a:p>
            </p:txBody>
          </p:sp>
        </mc:Choice>
        <mc:Fallback>
          <p:sp>
            <p:nvSpPr>
              <p:cNvPr id="19" name="ZoneTexte 18"/>
              <p:cNvSpPr txBox="1">
                <a:spLocks noRot="1" noChangeAspect="1" noMove="1" noResize="1" noEditPoints="1" noAdjustHandles="1" noChangeArrowheads="1" noChangeShapeType="1" noTextEdit="1"/>
              </p:cNvSpPr>
              <p:nvPr/>
            </p:nvSpPr>
            <p:spPr>
              <a:xfrm>
                <a:off x="2046849" y="3813863"/>
                <a:ext cx="738279" cy="393313"/>
              </a:xfrm>
              <a:prstGeom prst="rect">
                <a:avLst/>
              </a:prstGeom>
              <a:blipFill>
                <a:blip r:embed="rId4"/>
                <a:stretch>
                  <a:fillRect l="-19835" t="-7813" r="-7438" b="-18750"/>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20" name="ZoneTexte 19"/>
              <p:cNvSpPr txBox="1"/>
              <p:nvPr/>
            </p:nvSpPr>
            <p:spPr>
              <a:xfrm>
                <a:off x="4529797" y="3133089"/>
                <a:ext cx="2798738" cy="276999"/>
              </a:xfrm>
              <a:prstGeom prst="rect">
                <a:avLst/>
              </a:prstGeom>
              <a:noFill/>
              <a:ln w="12700">
                <a:noFill/>
              </a:ln>
            </p:spPr>
            <p:txBody>
              <a:bodyPr wrap="square" lIns="0" tIns="0" rIns="0" bIns="0" rtlCol="0">
                <a:spAutoFit/>
              </a:bodyPr>
              <a:lstStyle/>
              <a:p>
                <a:pPr algn="ctr"/>
                <a:r>
                  <a:rPr lang="fr-FR" sz="1800" i="1" dirty="0" smtClean="0">
                    <a:latin typeface="Cambria Math" panose="02040503050406030204" pitchFamily="18" charset="0"/>
                    <a:ea typeface="Cambria Math" panose="02040503050406030204" pitchFamily="18" charset="0"/>
                  </a:rPr>
                  <a:t>Vf </a:t>
                </a:r>
                <a14:m>
                  <m:oMath xmlns:m="http://schemas.openxmlformats.org/officeDocument/2006/math">
                    <m:r>
                      <a:rPr lang="fr-FR" sz="1800" i="1" smtClean="0">
                        <a:latin typeface="Cambria Math" panose="02040503050406030204" pitchFamily="18" charset="0"/>
                      </a:rPr>
                      <m:t>=</m:t>
                    </m:r>
                    <m:r>
                      <a:rPr lang="fr-FR" sz="1800" b="0" i="1" smtClean="0">
                        <a:latin typeface="Cambria Math" panose="02040503050406030204" pitchFamily="18" charset="0"/>
                      </a:rPr>
                      <m:t>𝑓𝑧</m:t>
                    </m:r>
                    <m:r>
                      <a:rPr lang="fr-FR" sz="1800" b="0" i="1" smtClean="0">
                        <a:latin typeface="Cambria Math" panose="02040503050406030204" pitchFamily="18" charset="0"/>
                      </a:rPr>
                      <m:t>∗</m:t>
                    </m:r>
                    <m:r>
                      <a:rPr lang="fr-FR" sz="1800" b="0" i="1" smtClean="0">
                        <a:latin typeface="Cambria Math" panose="02040503050406030204" pitchFamily="18" charset="0"/>
                      </a:rPr>
                      <m:t>𝑁</m:t>
                    </m:r>
                  </m:oMath>
                </a14:m>
                <a:endParaRPr lang="fr-FR" sz="1800" dirty="0"/>
              </a:p>
            </p:txBody>
          </p:sp>
        </mc:Choice>
        <mc:Fallback>
          <p:sp>
            <p:nvSpPr>
              <p:cNvPr id="20" name="ZoneTexte 19"/>
              <p:cNvSpPr txBox="1">
                <a:spLocks noRot="1" noChangeAspect="1" noMove="1" noResize="1" noEditPoints="1" noAdjustHandles="1" noChangeArrowheads="1" noChangeShapeType="1" noTextEdit="1"/>
              </p:cNvSpPr>
              <p:nvPr/>
            </p:nvSpPr>
            <p:spPr>
              <a:xfrm>
                <a:off x="4529797" y="3133089"/>
                <a:ext cx="2798738" cy="276999"/>
              </a:xfrm>
              <a:prstGeom prst="rect">
                <a:avLst/>
              </a:prstGeom>
              <a:blipFill>
                <a:blip r:embed="rId5"/>
                <a:stretch>
                  <a:fillRect t="-31111" b="-48889"/>
                </a:stretch>
              </a:blipFill>
              <a:ln w="12700">
                <a:noFill/>
              </a:ln>
            </p:spPr>
            <p:txBody>
              <a:bodyPr/>
              <a:lstStyle/>
              <a:p>
                <a:r>
                  <a:rPr lang="fr-FR">
                    <a:noFill/>
                  </a:rPr>
                  <a:t> </a:t>
                </a:r>
              </a:p>
            </p:txBody>
          </p:sp>
        </mc:Fallback>
      </mc:AlternateContent>
      <p:cxnSp>
        <p:nvCxnSpPr>
          <p:cNvPr id="22" name="Connecteur droit avec flèche 21"/>
          <p:cNvCxnSpPr/>
          <p:nvPr/>
        </p:nvCxnSpPr>
        <p:spPr>
          <a:xfrm>
            <a:off x="5929166" y="2729132"/>
            <a:ext cx="0" cy="3039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6154614" y="2729132"/>
            <a:ext cx="1441939" cy="307777"/>
          </a:xfrm>
          <a:prstGeom prst="rect">
            <a:avLst/>
          </a:prstGeom>
          <a:noFill/>
        </p:spPr>
        <p:txBody>
          <a:bodyPr wrap="square" rtlCol="0">
            <a:spAutoFit/>
          </a:bodyPr>
          <a:lstStyle/>
          <a:p>
            <a:r>
              <a:rPr lang="fr-FR" dirty="0" smtClean="0">
                <a:latin typeface="Economica" panose="020B0604020202020204" charset="0"/>
              </a:rPr>
              <a:t>Tournage (z=1)</a:t>
            </a:r>
            <a:endParaRPr lang="fr-FR" dirty="0">
              <a:latin typeface="Economica" panose="020B0604020202020204" charset="0"/>
            </a:endParaRPr>
          </a:p>
        </p:txBody>
      </p:sp>
    </p:spTree>
    <p:extLst>
      <p:ext uri="{BB962C8B-B14F-4D97-AF65-F5344CB8AC3E}">
        <p14:creationId xmlns:p14="http://schemas.microsoft.com/office/powerpoint/2010/main" val="12204522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1600"/>
              </a:spcAft>
              <a:buClr>
                <a:schemeClr val="dk1"/>
              </a:buClr>
              <a:buSzPts val="1100"/>
              <a:buFont typeface="Arial"/>
              <a:buNone/>
            </a:pPr>
            <a:r>
              <a:rPr lang="fr" sz="2400" i="1" dirty="0">
                <a:solidFill>
                  <a:schemeClr val="lt2"/>
                </a:solidFill>
                <a:latin typeface="Economica" panose="020B0604020202020204" charset="0"/>
                <a:ea typeface="Open Sans"/>
                <a:cs typeface="Open Sans"/>
                <a:sym typeface="Open Sans"/>
              </a:rPr>
              <a:t>IV.	</a:t>
            </a:r>
            <a:r>
              <a:rPr lang="fr" sz="2400" i="1" u="sng" dirty="0">
                <a:solidFill>
                  <a:schemeClr val="lt2"/>
                </a:solidFill>
                <a:latin typeface="Economica" panose="020B0604020202020204" charset="0"/>
                <a:ea typeface="Open Sans"/>
                <a:cs typeface="Open Sans"/>
                <a:sym typeface="Open Sans"/>
              </a:rPr>
              <a:t>Environnement de programmation</a:t>
            </a:r>
            <a:endParaRPr dirty="0">
              <a:latin typeface="Economica" panose="020B0604020202020204" charset="0"/>
            </a:endParaRPr>
          </a:p>
        </p:txBody>
      </p:sp>
      <p:sp>
        <p:nvSpPr>
          <p:cNvPr id="197" name="Shape 1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fr"/>
              <a:t>17</a:t>
            </a:fld>
            <a:endParaRPr/>
          </a:p>
        </p:txBody>
      </p:sp>
      <p:pic>
        <p:nvPicPr>
          <p:cNvPr id="198" name="Shape 198"/>
          <p:cNvPicPr preferRelativeResize="0"/>
          <p:nvPr/>
        </p:nvPicPr>
        <p:blipFill>
          <a:blip r:embed="rId3">
            <a:alphaModFix/>
          </a:blip>
          <a:stretch>
            <a:fillRect/>
          </a:stretch>
        </p:blipFill>
        <p:spPr>
          <a:xfrm>
            <a:off x="1868036" y="1070375"/>
            <a:ext cx="5407928" cy="3691475"/>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fr"/>
              <a:t>18</a:t>
            </a:fld>
            <a:endParaRPr/>
          </a:p>
        </p:txBody>
      </p:sp>
      <p:sp>
        <p:nvSpPr>
          <p:cNvPr id="204" name="Shape 204"/>
          <p:cNvSpPr txBox="1"/>
          <p:nvPr/>
        </p:nvSpPr>
        <p:spPr>
          <a:xfrm>
            <a:off x="3037800" y="1663225"/>
            <a:ext cx="3068400" cy="3000000"/>
          </a:xfrm>
          <a:prstGeom prst="rect">
            <a:avLst/>
          </a:prstGeom>
          <a:noFill/>
          <a:ln>
            <a:noFill/>
          </a:ln>
        </p:spPr>
        <p:txBody>
          <a:bodyPr spcFirstLastPara="1" wrap="square" lIns="91425" tIns="91425" rIns="91425" bIns="91425" anchor="ctr" anchorCtr="0">
            <a:noAutofit/>
          </a:bodyPr>
          <a:lstStyle/>
          <a:p>
            <a:pPr marL="0" lvl="0" indent="0" rtl="0">
              <a:lnSpc>
                <a:spcPct val="135714"/>
              </a:lnSpc>
              <a:spcBef>
                <a:spcPts val="0"/>
              </a:spcBef>
              <a:spcAft>
                <a:spcPts val="0"/>
              </a:spcAft>
              <a:buNone/>
            </a:pPr>
            <a:r>
              <a:rPr lang="fr" sz="1050" b="1">
                <a:solidFill>
                  <a:srgbClr val="073642"/>
                </a:solidFill>
                <a:latin typeface="Roboto Mono"/>
                <a:ea typeface="Roboto Mono"/>
                <a:cs typeface="Roboto Mono"/>
                <a:sym typeface="Roboto Mono"/>
              </a:rPr>
              <a:t>class</a:t>
            </a:r>
            <a:r>
              <a:rPr lang="fr" sz="1050">
                <a:solidFill>
                  <a:srgbClr val="333333"/>
                </a:solidFill>
                <a:latin typeface="Roboto Mono"/>
                <a:ea typeface="Roboto Mono"/>
                <a:cs typeface="Roboto Mono"/>
                <a:sym typeface="Roboto Mono"/>
              </a:rPr>
              <a:t> </a:t>
            </a:r>
            <a:r>
              <a:rPr lang="fr" sz="1050">
                <a:solidFill>
                  <a:srgbClr val="268BD2"/>
                </a:solidFill>
                <a:latin typeface="Roboto Mono"/>
                <a:ea typeface="Roboto Mono"/>
                <a:cs typeface="Roboto Mono"/>
                <a:sym typeface="Roboto Mono"/>
              </a:rPr>
              <a:t>Lexer</a:t>
            </a:r>
            <a:r>
              <a:rPr lang="fr" sz="1050">
                <a:solidFill>
                  <a:srgbClr val="333333"/>
                </a:solidFill>
                <a:latin typeface="Roboto Mono"/>
                <a:ea typeface="Roboto Mono"/>
                <a:cs typeface="Roboto Mono"/>
                <a:sym typeface="Roboto Mono"/>
              </a:rPr>
              <a:t> {</a:t>
            </a:r>
            <a:endParaRPr sz="105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50" b="1">
                <a:solidFill>
                  <a:srgbClr val="073642"/>
                </a:solidFill>
                <a:latin typeface="Roboto Mono"/>
                <a:ea typeface="Roboto Mono"/>
                <a:cs typeface="Roboto Mono"/>
                <a:sym typeface="Roboto Mono"/>
              </a:rPr>
              <a:t>public:</a:t>
            </a:r>
            <a:endParaRPr sz="1050" b="1">
              <a:solidFill>
                <a:srgbClr val="073642"/>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50">
                <a:solidFill>
                  <a:srgbClr val="333333"/>
                </a:solidFill>
                <a:latin typeface="Roboto Mono"/>
                <a:ea typeface="Roboto Mono"/>
                <a:cs typeface="Roboto Mono"/>
                <a:sym typeface="Roboto Mono"/>
              </a:rPr>
              <a:t>   </a:t>
            </a:r>
            <a:r>
              <a:rPr lang="fr" sz="1050">
                <a:solidFill>
                  <a:srgbClr val="268BD2"/>
                </a:solidFill>
                <a:latin typeface="Roboto Mono"/>
                <a:ea typeface="Roboto Mono"/>
                <a:cs typeface="Roboto Mono"/>
                <a:sym typeface="Roboto Mono"/>
              </a:rPr>
              <a:t>Lexer</a:t>
            </a:r>
            <a:r>
              <a:rPr lang="fr" sz="1050">
                <a:solidFill>
                  <a:srgbClr val="333333"/>
                </a:solidFill>
                <a:latin typeface="Roboto Mono"/>
                <a:ea typeface="Roboto Mono"/>
                <a:cs typeface="Roboto Mono"/>
                <a:sym typeface="Roboto Mono"/>
              </a:rPr>
              <a:t>(</a:t>
            </a:r>
            <a:r>
              <a:rPr lang="fr" sz="1050" b="1">
                <a:solidFill>
                  <a:srgbClr val="073642"/>
                </a:solidFill>
                <a:latin typeface="Roboto Mono"/>
                <a:ea typeface="Roboto Mono"/>
                <a:cs typeface="Roboto Mono"/>
                <a:sym typeface="Roboto Mono"/>
              </a:rPr>
              <a:t>const</a:t>
            </a:r>
            <a:r>
              <a:rPr lang="fr" sz="1050">
                <a:solidFill>
                  <a:srgbClr val="333333"/>
                </a:solidFill>
                <a:latin typeface="Roboto Mono"/>
                <a:ea typeface="Roboto Mono"/>
                <a:cs typeface="Roboto Mono"/>
                <a:sym typeface="Roboto Mono"/>
              </a:rPr>
              <a:t> std::wstring</a:t>
            </a:r>
            <a:r>
              <a:rPr lang="fr" sz="1050">
                <a:solidFill>
                  <a:srgbClr val="859900"/>
                </a:solidFill>
                <a:latin typeface="Roboto Mono"/>
                <a:ea typeface="Roboto Mono"/>
                <a:cs typeface="Roboto Mono"/>
                <a:sym typeface="Roboto Mono"/>
              </a:rPr>
              <a:t>&amp;</a:t>
            </a:r>
            <a:r>
              <a:rPr lang="fr" sz="1050">
                <a:solidFill>
                  <a:srgbClr val="333333"/>
                </a:solidFill>
                <a:latin typeface="Roboto Mono"/>
                <a:ea typeface="Roboto Mono"/>
                <a:cs typeface="Roboto Mono"/>
                <a:sym typeface="Roboto Mono"/>
              </a:rPr>
              <a:t> text);</a:t>
            </a:r>
            <a:endParaRPr sz="105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50">
                <a:solidFill>
                  <a:srgbClr val="333333"/>
                </a:solidFill>
                <a:latin typeface="Roboto Mono"/>
                <a:ea typeface="Roboto Mono"/>
                <a:cs typeface="Roboto Mono"/>
                <a:sym typeface="Roboto Mono"/>
              </a:rPr>
              <a:t>   Token::Token </a:t>
            </a:r>
            <a:r>
              <a:rPr lang="fr" sz="1050">
                <a:solidFill>
                  <a:srgbClr val="268BD2"/>
                </a:solidFill>
                <a:latin typeface="Roboto Mono"/>
                <a:ea typeface="Roboto Mono"/>
                <a:cs typeface="Roboto Mono"/>
                <a:sym typeface="Roboto Mono"/>
              </a:rPr>
              <a:t>next</a:t>
            </a:r>
            <a:r>
              <a:rPr lang="fr" sz="1050">
                <a:solidFill>
                  <a:srgbClr val="333333"/>
                </a:solidFill>
                <a:latin typeface="Roboto Mono"/>
                <a:ea typeface="Roboto Mono"/>
                <a:cs typeface="Roboto Mono"/>
                <a:sym typeface="Roboto Mono"/>
              </a:rPr>
              <a:t>();</a:t>
            </a:r>
            <a:endParaRPr sz="105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endParaRPr sz="105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50" b="1">
                <a:solidFill>
                  <a:srgbClr val="073642"/>
                </a:solidFill>
                <a:latin typeface="Roboto Mono"/>
                <a:ea typeface="Roboto Mono"/>
                <a:cs typeface="Roboto Mono"/>
                <a:sym typeface="Roboto Mono"/>
              </a:rPr>
              <a:t>private:</a:t>
            </a:r>
            <a:endParaRPr sz="1050" b="1">
              <a:solidFill>
                <a:srgbClr val="073642"/>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50">
                <a:solidFill>
                  <a:srgbClr val="333333"/>
                </a:solidFill>
                <a:latin typeface="Roboto Mono"/>
                <a:ea typeface="Roboto Mono"/>
                <a:cs typeface="Roboto Mono"/>
                <a:sym typeface="Roboto Mono"/>
              </a:rPr>
              <a:t>   </a:t>
            </a:r>
            <a:r>
              <a:rPr lang="fr" sz="1050" b="1">
                <a:solidFill>
                  <a:srgbClr val="073642"/>
                </a:solidFill>
                <a:latin typeface="Roboto Mono"/>
                <a:ea typeface="Roboto Mono"/>
                <a:cs typeface="Roboto Mono"/>
                <a:sym typeface="Roboto Mono"/>
              </a:rPr>
              <a:t>void</a:t>
            </a:r>
            <a:r>
              <a:rPr lang="fr" sz="1050">
                <a:solidFill>
                  <a:srgbClr val="333333"/>
                </a:solidFill>
                <a:latin typeface="Roboto Mono"/>
                <a:ea typeface="Roboto Mono"/>
                <a:cs typeface="Roboto Mono"/>
                <a:sym typeface="Roboto Mono"/>
              </a:rPr>
              <a:t> </a:t>
            </a:r>
            <a:r>
              <a:rPr lang="fr" sz="1050">
                <a:solidFill>
                  <a:srgbClr val="268BD2"/>
                </a:solidFill>
                <a:latin typeface="Roboto Mono"/>
                <a:ea typeface="Roboto Mono"/>
                <a:cs typeface="Roboto Mono"/>
                <a:sym typeface="Roboto Mono"/>
              </a:rPr>
              <a:t>scan_integer_</a:t>
            </a:r>
            <a:r>
              <a:rPr lang="fr" sz="1050">
                <a:solidFill>
                  <a:srgbClr val="333333"/>
                </a:solidFill>
                <a:latin typeface="Roboto Mono"/>
                <a:ea typeface="Roboto Mono"/>
                <a:cs typeface="Roboto Mono"/>
                <a:sym typeface="Roboto Mono"/>
              </a:rPr>
              <a:t>();</a:t>
            </a:r>
            <a:endParaRPr sz="105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50">
                <a:solidFill>
                  <a:srgbClr val="333333"/>
                </a:solidFill>
                <a:latin typeface="Roboto Mono"/>
                <a:ea typeface="Roboto Mono"/>
                <a:cs typeface="Roboto Mono"/>
                <a:sym typeface="Roboto Mono"/>
              </a:rPr>
              <a:t>   Token::Token </a:t>
            </a:r>
            <a:r>
              <a:rPr lang="fr" sz="1050">
                <a:solidFill>
                  <a:srgbClr val="268BD2"/>
                </a:solidFill>
                <a:latin typeface="Roboto Mono"/>
                <a:ea typeface="Roboto Mono"/>
                <a:cs typeface="Roboto Mono"/>
                <a:sym typeface="Roboto Mono"/>
              </a:rPr>
              <a:t>tokenize_alpha_</a:t>
            </a:r>
            <a:r>
              <a:rPr lang="fr" sz="1050">
                <a:solidFill>
                  <a:srgbClr val="333333"/>
                </a:solidFill>
                <a:latin typeface="Roboto Mono"/>
                <a:ea typeface="Roboto Mono"/>
                <a:cs typeface="Roboto Mono"/>
                <a:sym typeface="Roboto Mono"/>
              </a:rPr>
              <a:t>();</a:t>
            </a:r>
            <a:endParaRPr sz="105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50">
                <a:solidFill>
                  <a:srgbClr val="333333"/>
                </a:solidFill>
                <a:latin typeface="Roboto Mono"/>
                <a:ea typeface="Roboto Mono"/>
                <a:cs typeface="Roboto Mono"/>
                <a:sym typeface="Roboto Mono"/>
              </a:rPr>
              <a:t>   Token::Token </a:t>
            </a:r>
            <a:r>
              <a:rPr lang="fr" sz="1050">
                <a:solidFill>
                  <a:srgbClr val="268BD2"/>
                </a:solidFill>
                <a:latin typeface="Roboto Mono"/>
                <a:ea typeface="Roboto Mono"/>
                <a:cs typeface="Roboto Mono"/>
                <a:sym typeface="Roboto Mono"/>
              </a:rPr>
              <a:t>tokenize_comment_</a:t>
            </a:r>
            <a:r>
              <a:rPr lang="fr" sz="1050">
                <a:solidFill>
                  <a:srgbClr val="333333"/>
                </a:solidFill>
                <a:latin typeface="Roboto Mono"/>
                <a:ea typeface="Roboto Mono"/>
                <a:cs typeface="Roboto Mono"/>
                <a:sym typeface="Roboto Mono"/>
              </a:rPr>
              <a:t>();</a:t>
            </a:r>
            <a:endParaRPr sz="105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50">
                <a:solidFill>
                  <a:srgbClr val="333333"/>
                </a:solidFill>
                <a:latin typeface="Roboto Mono"/>
                <a:ea typeface="Roboto Mono"/>
                <a:cs typeface="Roboto Mono"/>
                <a:sym typeface="Roboto Mono"/>
              </a:rPr>
              <a:t>   Token::Token </a:t>
            </a:r>
            <a:r>
              <a:rPr lang="fr" sz="1050">
                <a:solidFill>
                  <a:srgbClr val="268BD2"/>
                </a:solidFill>
                <a:latin typeface="Roboto Mono"/>
                <a:ea typeface="Roboto Mono"/>
                <a:cs typeface="Roboto Mono"/>
                <a:sym typeface="Roboto Mono"/>
              </a:rPr>
              <a:t>tokenize_number_</a:t>
            </a:r>
            <a:r>
              <a:rPr lang="fr" sz="1050">
                <a:solidFill>
                  <a:srgbClr val="333333"/>
                </a:solidFill>
                <a:latin typeface="Roboto Mono"/>
                <a:ea typeface="Roboto Mono"/>
                <a:cs typeface="Roboto Mono"/>
                <a:sym typeface="Roboto Mono"/>
              </a:rPr>
              <a:t>();</a:t>
            </a:r>
            <a:endParaRPr sz="105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endParaRPr sz="105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50">
                <a:solidFill>
                  <a:srgbClr val="333333"/>
                </a:solidFill>
                <a:latin typeface="Roboto Mono"/>
                <a:ea typeface="Roboto Mono"/>
                <a:cs typeface="Roboto Mono"/>
                <a:sym typeface="Roboto Mono"/>
              </a:rPr>
              <a:t>   </a:t>
            </a:r>
            <a:r>
              <a:rPr lang="fr" sz="1050" b="1">
                <a:solidFill>
                  <a:srgbClr val="073642"/>
                </a:solidFill>
                <a:latin typeface="Roboto Mono"/>
                <a:ea typeface="Roboto Mono"/>
                <a:cs typeface="Roboto Mono"/>
                <a:sym typeface="Roboto Mono"/>
              </a:rPr>
              <a:t>unsigned</a:t>
            </a:r>
            <a:r>
              <a:rPr lang="fr" sz="1050">
                <a:solidFill>
                  <a:srgbClr val="333333"/>
                </a:solidFill>
                <a:latin typeface="Roboto Mono"/>
                <a:ea typeface="Roboto Mono"/>
                <a:cs typeface="Roboto Mono"/>
                <a:sym typeface="Roboto Mono"/>
              </a:rPr>
              <a:t> pos_;</a:t>
            </a:r>
            <a:endParaRPr sz="105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50">
                <a:solidFill>
                  <a:srgbClr val="333333"/>
                </a:solidFill>
                <a:latin typeface="Roboto Mono"/>
                <a:ea typeface="Roboto Mono"/>
                <a:cs typeface="Roboto Mono"/>
                <a:sym typeface="Roboto Mono"/>
              </a:rPr>
              <a:t>   </a:t>
            </a:r>
            <a:r>
              <a:rPr lang="fr" sz="1050" b="1">
                <a:solidFill>
                  <a:srgbClr val="073642"/>
                </a:solidFill>
                <a:latin typeface="Roboto Mono"/>
                <a:ea typeface="Roboto Mono"/>
                <a:cs typeface="Roboto Mono"/>
                <a:sym typeface="Roboto Mono"/>
              </a:rPr>
              <a:t>const</a:t>
            </a:r>
            <a:r>
              <a:rPr lang="fr" sz="1050">
                <a:solidFill>
                  <a:srgbClr val="333333"/>
                </a:solidFill>
                <a:latin typeface="Roboto Mono"/>
                <a:ea typeface="Roboto Mono"/>
                <a:cs typeface="Roboto Mono"/>
                <a:sym typeface="Roboto Mono"/>
              </a:rPr>
              <a:t> std::wstring</a:t>
            </a:r>
            <a:r>
              <a:rPr lang="fr" sz="1050">
                <a:solidFill>
                  <a:srgbClr val="859900"/>
                </a:solidFill>
                <a:latin typeface="Roboto Mono"/>
                <a:ea typeface="Roboto Mono"/>
                <a:cs typeface="Roboto Mono"/>
                <a:sym typeface="Roboto Mono"/>
              </a:rPr>
              <a:t>&amp;</a:t>
            </a:r>
            <a:r>
              <a:rPr lang="fr" sz="1050">
                <a:solidFill>
                  <a:srgbClr val="333333"/>
                </a:solidFill>
                <a:latin typeface="Roboto Mono"/>
                <a:ea typeface="Roboto Mono"/>
                <a:cs typeface="Roboto Mono"/>
                <a:sym typeface="Roboto Mono"/>
              </a:rPr>
              <a:t> text_;</a:t>
            </a:r>
            <a:endParaRPr sz="105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50">
                <a:solidFill>
                  <a:srgbClr val="333333"/>
                </a:solidFill>
                <a:latin typeface="Roboto Mono"/>
                <a:ea typeface="Roboto Mono"/>
                <a:cs typeface="Roboto Mono"/>
                <a:sym typeface="Roboto Mono"/>
              </a:rPr>
              <a:t>   </a:t>
            </a:r>
            <a:r>
              <a:rPr lang="fr" sz="1050">
                <a:solidFill>
                  <a:srgbClr val="859900"/>
                </a:solidFill>
                <a:latin typeface="Roboto Mono"/>
                <a:ea typeface="Roboto Mono"/>
                <a:cs typeface="Roboto Mono"/>
                <a:sym typeface="Roboto Mono"/>
              </a:rPr>
              <a:t>size_t</a:t>
            </a:r>
            <a:r>
              <a:rPr lang="fr" sz="1050">
                <a:solidFill>
                  <a:srgbClr val="333333"/>
                </a:solidFill>
                <a:latin typeface="Roboto Mono"/>
                <a:ea typeface="Roboto Mono"/>
                <a:cs typeface="Roboto Mono"/>
                <a:sym typeface="Roboto Mono"/>
              </a:rPr>
              <a:t> text_length_;</a:t>
            </a:r>
            <a:endParaRPr sz="105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50">
                <a:solidFill>
                  <a:srgbClr val="333333"/>
                </a:solidFill>
                <a:latin typeface="Roboto Mono"/>
                <a:ea typeface="Roboto Mono"/>
                <a:cs typeface="Roboto Mono"/>
                <a:sym typeface="Roboto Mono"/>
              </a:rPr>
              <a:t>};</a:t>
            </a:r>
            <a:endParaRPr sz="1050">
              <a:solidFill>
                <a:srgbClr val="333333"/>
              </a:solidFill>
              <a:latin typeface="Roboto Mono"/>
              <a:ea typeface="Roboto Mono"/>
              <a:cs typeface="Roboto Mono"/>
              <a:sym typeface="Roboto Mono"/>
            </a:endParaRPr>
          </a:p>
        </p:txBody>
      </p:sp>
      <p:sp>
        <p:nvSpPr>
          <p:cNvPr id="205" name="Shape 205"/>
          <p:cNvSpPr txBox="1">
            <a:spLocks noGrp="1"/>
          </p:cNvSpPr>
          <p:nvPr>
            <p:ph type="title"/>
          </p:nvPr>
        </p:nvSpPr>
        <p:spPr>
          <a:xfrm>
            <a:off x="311700" y="107675"/>
            <a:ext cx="8520600" cy="8313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1600"/>
              </a:spcAft>
              <a:buClr>
                <a:schemeClr val="dk1"/>
              </a:buClr>
              <a:buSzPts val="1100"/>
              <a:buFont typeface="Arial"/>
              <a:buNone/>
            </a:pPr>
            <a:r>
              <a:rPr lang="fr" sz="2400" i="1" dirty="0">
                <a:solidFill>
                  <a:schemeClr val="lt2"/>
                </a:solidFill>
                <a:latin typeface="Economica" panose="020B0604020202020204" charset="0"/>
                <a:ea typeface="Open Sans"/>
                <a:cs typeface="Open Sans"/>
                <a:sym typeface="Open Sans"/>
              </a:rPr>
              <a:t>IV.	</a:t>
            </a:r>
            <a:r>
              <a:rPr lang="fr" sz="2400" i="1" u="sng" dirty="0">
                <a:solidFill>
                  <a:schemeClr val="lt2"/>
                </a:solidFill>
                <a:latin typeface="Economica" panose="020B0604020202020204" charset="0"/>
                <a:ea typeface="Open Sans"/>
                <a:cs typeface="Open Sans"/>
                <a:sym typeface="Open Sans"/>
              </a:rPr>
              <a:t>Environnement de programmation</a:t>
            </a:r>
            <a:endParaRPr dirty="0">
              <a:latin typeface="Economica" panose="020B060402020202020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fr"/>
              <a:t>19</a:t>
            </a:fld>
            <a:endParaRPr/>
          </a:p>
        </p:txBody>
      </p:sp>
      <p:sp>
        <p:nvSpPr>
          <p:cNvPr id="211" name="Shape 211"/>
          <p:cNvSpPr txBox="1"/>
          <p:nvPr/>
        </p:nvSpPr>
        <p:spPr>
          <a:xfrm>
            <a:off x="208250" y="520600"/>
            <a:ext cx="8683500" cy="4536300"/>
          </a:xfrm>
          <a:prstGeom prst="rect">
            <a:avLst/>
          </a:prstGeom>
          <a:noFill/>
          <a:ln>
            <a:noFill/>
          </a:ln>
        </p:spPr>
        <p:txBody>
          <a:bodyPr spcFirstLastPara="1" wrap="square" lIns="91425" tIns="91425" rIns="91425" bIns="91425" anchor="ctr" anchorCtr="0">
            <a:noAutofit/>
          </a:bodyPr>
          <a:lstStyle/>
          <a:p>
            <a:pPr marL="0" lvl="0" indent="0" rtl="0">
              <a:lnSpc>
                <a:spcPct val="135714"/>
              </a:lnSpc>
              <a:spcBef>
                <a:spcPts val="0"/>
              </a:spcBef>
              <a:spcAft>
                <a:spcPts val="0"/>
              </a:spcAft>
              <a:buNone/>
            </a:pPr>
            <a:r>
              <a:rPr lang="fr" sz="900" b="1">
                <a:solidFill>
                  <a:srgbClr val="073642"/>
                </a:solidFill>
                <a:latin typeface="Roboto Mono"/>
                <a:ea typeface="Roboto Mono"/>
                <a:cs typeface="Roboto Mono"/>
                <a:sym typeface="Roboto Mono"/>
              </a:rPr>
              <a:t>class</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Parser</a:t>
            </a:r>
            <a:r>
              <a:rPr lang="fr" sz="900">
                <a:solidFill>
                  <a:srgbClr val="333333"/>
                </a:solidFill>
                <a:latin typeface="Roboto Mono"/>
                <a:ea typeface="Roboto Mono"/>
                <a:cs typeface="Roboto Mono"/>
                <a:sym typeface="Roboto Mono"/>
              </a:rPr>
              <a:t> {</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b="1">
                <a:solidFill>
                  <a:srgbClr val="073642"/>
                </a:solidFill>
                <a:latin typeface="Roboto Mono"/>
                <a:ea typeface="Roboto Mono"/>
                <a:cs typeface="Roboto Mono"/>
                <a:sym typeface="Roboto Mono"/>
              </a:rPr>
              <a:t>public:</a:t>
            </a:r>
            <a:endParaRPr sz="900" b="1">
              <a:solidFill>
                <a:srgbClr val="073642"/>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Parser</a:t>
            </a:r>
            <a:r>
              <a:rPr lang="fr" sz="900">
                <a:solidFill>
                  <a:srgbClr val="333333"/>
                </a:solidFill>
                <a:latin typeface="Roboto Mono"/>
                <a:ea typeface="Roboto Mono"/>
                <a:cs typeface="Roboto Mono"/>
                <a:sym typeface="Roboto Mono"/>
              </a:rPr>
              <a:t>(</a:t>
            </a:r>
            <a:r>
              <a:rPr lang="fr" sz="900" b="1">
                <a:solidFill>
                  <a:srgbClr val="073642"/>
                </a:solidFill>
                <a:latin typeface="Roboto Mono"/>
                <a:ea typeface="Roboto Mono"/>
                <a:cs typeface="Roboto Mono"/>
                <a:sym typeface="Roboto Mono"/>
              </a:rPr>
              <a:t>const</a:t>
            </a:r>
            <a:r>
              <a:rPr lang="fr" sz="900">
                <a:solidFill>
                  <a:srgbClr val="333333"/>
                </a:solidFill>
                <a:latin typeface="Roboto Mono"/>
                <a:ea typeface="Roboto Mono"/>
                <a:cs typeface="Roboto Mono"/>
                <a:sym typeface="Roboto Mono"/>
              </a:rPr>
              <a:t> std::wstring</a:t>
            </a:r>
            <a:r>
              <a:rPr lang="fr" sz="900">
                <a:solidFill>
                  <a:srgbClr val="859900"/>
                </a:solidFill>
                <a:latin typeface="Roboto Mono"/>
                <a:ea typeface="Roboto Mono"/>
                <a:cs typeface="Roboto Mono"/>
                <a:sym typeface="Roboto Mono"/>
              </a:rPr>
              <a:t>&amp;</a:t>
            </a:r>
            <a:r>
              <a:rPr lang="fr" sz="900">
                <a:solidFill>
                  <a:srgbClr val="333333"/>
                </a:solidFill>
                <a:latin typeface="Roboto Mono"/>
                <a:ea typeface="Roboto Mono"/>
                <a:cs typeface="Roboto Mono"/>
                <a:sym typeface="Roboto Mono"/>
              </a:rPr>
              <a:t> text);</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~Parser</a:t>
            </a:r>
            <a:r>
              <a:rPr lang="fr" sz="900">
                <a:solidFill>
                  <a:srgbClr val="333333"/>
                </a:solidFill>
                <a:latin typeface="Roboto Mono"/>
                <a:ea typeface="Roboto Mono"/>
                <a:cs typeface="Roboto Mono"/>
                <a:sym typeface="Roboto Mono"/>
              </a:rPr>
              <a:t>();</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   Program </a:t>
            </a:r>
            <a:r>
              <a:rPr lang="fr" sz="900">
                <a:solidFill>
                  <a:srgbClr val="268BD2"/>
                </a:solidFill>
                <a:latin typeface="Roboto Mono"/>
                <a:ea typeface="Roboto Mono"/>
                <a:cs typeface="Roboto Mono"/>
                <a:sym typeface="Roboto Mono"/>
              </a:rPr>
              <a:t>parse</a:t>
            </a:r>
            <a:r>
              <a:rPr lang="fr" sz="900">
                <a:solidFill>
                  <a:srgbClr val="333333"/>
                </a:solidFill>
                <a:latin typeface="Roboto Mono"/>
                <a:ea typeface="Roboto Mono"/>
                <a:cs typeface="Roboto Mono"/>
                <a:sym typeface="Roboto Mono"/>
              </a:rPr>
              <a:t>();</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b="1">
                <a:solidFill>
                  <a:srgbClr val="073642"/>
                </a:solidFill>
                <a:latin typeface="Roboto Mono"/>
                <a:ea typeface="Roboto Mono"/>
                <a:cs typeface="Roboto Mono"/>
                <a:sym typeface="Roboto Mono"/>
              </a:rPr>
              <a:t>private:</a:t>
            </a:r>
            <a:endParaRPr sz="900" b="1">
              <a:solidFill>
                <a:srgbClr val="073642"/>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   </a:t>
            </a:r>
            <a:r>
              <a:rPr lang="fr" sz="900" b="1">
                <a:solidFill>
                  <a:srgbClr val="073642"/>
                </a:solidFill>
                <a:latin typeface="Roboto Mono"/>
                <a:ea typeface="Roboto Mono"/>
                <a:cs typeface="Roboto Mono"/>
                <a:sym typeface="Roboto Mono"/>
              </a:rPr>
              <a:t>void</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add_word_no_dupl_</a:t>
            </a:r>
            <a:r>
              <a:rPr lang="fr" sz="900">
                <a:solidFill>
                  <a:srgbClr val="333333"/>
                </a:solidFill>
                <a:latin typeface="Roboto Mono"/>
                <a:ea typeface="Roboto Mono"/>
                <a:cs typeface="Roboto Mono"/>
                <a:sym typeface="Roboto Mono"/>
              </a:rPr>
              <a:t>(std::vector</a:t>
            </a:r>
            <a:r>
              <a:rPr lang="fr" sz="900">
                <a:solidFill>
                  <a:srgbClr val="859900"/>
                </a:solidFill>
                <a:latin typeface="Roboto Mono"/>
                <a:ea typeface="Roboto Mono"/>
                <a:cs typeface="Roboto Mono"/>
                <a:sym typeface="Roboto Mono"/>
              </a:rPr>
              <a:t>&lt;</a:t>
            </a:r>
            <a:r>
              <a:rPr lang="fr" sz="900">
                <a:solidFill>
                  <a:srgbClr val="333333"/>
                </a:solidFill>
                <a:latin typeface="Roboto Mono"/>
                <a:ea typeface="Roboto Mono"/>
                <a:cs typeface="Roboto Mono"/>
                <a:sym typeface="Roboto Mono"/>
              </a:rPr>
              <a:t>Word</a:t>
            </a:r>
            <a:r>
              <a:rPr lang="fr" sz="900">
                <a:solidFill>
                  <a:srgbClr val="859900"/>
                </a:solidFill>
                <a:latin typeface="Roboto Mono"/>
                <a:ea typeface="Roboto Mono"/>
                <a:cs typeface="Roboto Mono"/>
                <a:sym typeface="Roboto Mono"/>
              </a:rPr>
              <a:t>&gt;&amp;</a:t>
            </a:r>
            <a:r>
              <a:rPr lang="fr" sz="900">
                <a:solidFill>
                  <a:srgbClr val="333333"/>
                </a:solidFill>
                <a:latin typeface="Roboto Mono"/>
                <a:ea typeface="Roboto Mono"/>
                <a:cs typeface="Roboto Mono"/>
                <a:sym typeface="Roboto Mono"/>
              </a:rPr>
              <a:t> words, WordSet</a:t>
            </a:r>
            <a:r>
              <a:rPr lang="fr" sz="900">
                <a:solidFill>
                  <a:srgbClr val="859900"/>
                </a:solidFill>
                <a:latin typeface="Roboto Mono"/>
                <a:ea typeface="Roboto Mono"/>
                <a:cs typeface="Roboto Mono"/>
                <a:sym typeface="Roboto Mono"/>
              </a:rPr>
              <a:t>&amp;</a:t>
            </a:r>
            <a:r>
              <a:rPr lang="fr" sz="900">
                <a:solidFill>
                  <a:srgbClr val="333333"/>
                </a:solidFill>
                <a:latin typeface="Roboto Mono"/>
                <a:ea typeface="Roboto Mono"/>
                <a:cs typeface="Roboto Mono"/>
                <a:sym typeface="Roboto Mono"/>
              </a:rPr>
              <a:t> rec_words);</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   </a:t>
            </a:r>
            <a:r>
              <a:rPr lang="fr" sz="900" b="1">
                <a:solidFill>
                  <a:srgbClr val="073642"/>
                </a:solidFill>
                <a:latin typeface="Roboto Mono"/>
                <a:ea typeface="Roboto Mono"/>
                <a:cs typeface="Roboto Mono"/>
                <a:sym typeface="Roboto Mono"/>
              </a:rPr>
              <a:t>void</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add_word_no_type_dupl_</a:t>
            </a:r>
            <a:r>
              <a:rPr lang="fr" sz="900">
                <a:solidFill>
                  <a:srgbClr val="333333"/>
                </a:solidFill>
                <a:latin typeface="Roboto Mono"/>
                <a:ea typeface="Roboto Mono"/>
                <a:cs typeface="Roboto Mono"/>
                <a:sym typeface="Roboto Mono"/>
              </a:rPr>
              <a:t>(std::vector</a:t>
            </a:r>
            <a:r>
              <a:rPr lang="fr" sz="900">
                <a:solidFill>
                  <a:srgbClr val="859900"/>
                </a:solidFill>
                <a:latin typeface="Roboto Mono"/>
                <a:ea typeface="Roboto Mono"/>
                <a:cs typeface="Roboto Mono"/>
                <a:sym typeface="Roboto Mono"/>
              </a:rPr>
              <a:t>&lt;</a:t>
            </a:r>
            <a:r>
              <a:rPr lang="fr" sz="900">
                <a:solidFill>
                  <a:srgbClr val="333333"/>
                </a:solidFill>
                <a:latin typeface="Roboto Mono"/>
                <a:ea typeface="Roboto Mono"/>
                <a:cs typeface="Roboto Mono"/>
                <a:sym typeface="Roboto Mono"/>
              </a:rPr>
              <a:t>Word</a:t>
            </a:r>
            <a:r>
              <a:rPr lang="fr" sz="900">
                <a:solidFill>
                  <a:srgbClr val="859900"/>
                </a:solidFill>
                <a:latin typeface="Roboto Mono"/>
                <a:ea typeface="Roboto Mono"/>
                <a:cs typeface="Roboto Mono"/>
                <a:sym typeface="Roboto Mono"/>
              </a:rPr>
              <a:t>&gt;&amp;</a:t>
            </a:r>
            <a:r>
              <a:rPr lang="fr" sz="900">
                <a:solidFill>
                  <a:srgbClr val="333333"/>
                </a:solidFill>
                <a:latin typeface="Roboto Mono"/>
                <a:ea typeface="Roboto Mono"/>
                <a:cs typeface="Roboto Mono"/>
                <a:sym typeface="Roboto Mono"/>
              </a:rPr>
              <a:t> words, TokenSet</a:t>
            </a:r>
            <a:r>
              <a:rPr lang="fr" sz="900">
                <a:solidFill>
                  <a:srgbClr val="859900"/>
                </a:solidFill>
                <a:latin typeface="Roboto Mono"/>
                <a:ea typeface="Roboto Mono"/>
                <a:cs typeface="Roboto Mono"/>
                <a:sym typeface="Roboto Mono"/>
              </a:rPr>
              <a:t>&amp;</a:t>
            </a:r>
            <a:r>
              <a:rPr lang="fr" sz="900">
                <a:solidFill>
                  <a:srgbClr val="333333"/>
                </a:solidFill>
                <a:latin typeface="Roboto Mono"/>
                <a:ea typeface="Roboto Mono"/>
                <a:cs typeface="Roboto Mono"/>
                <a:sym typeface="Roboto Mono"/>
              </a:rPr>
              <a:t> rec_types);</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   </a:t>
            </a:r>
            <a:r>
              <a:rPr lang="fr" sz="900" b="1">
                <a:solidFill>
                  <a:srgbClr val="073642"/>
                </a:solidFill>
                <a:latin typeface="Roboto Mono"/>
                <a:ea typeface="Roboto Mono"/>
                <a:cs typeface="Roboto Mono"/>
                <a:sym typeface="Roboto Mono"/>
              </a:rPr>
              <a:t>void</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advance_lexer_</a:t>
            </a:r>
            <a:r>
              <a:rPr lang="fr" sz="900">
                <a:solidFill>
                  <a:srgbClr val="333333"/>
                </a:solidFill>
                <a:latin typeface="Roboto Mono"/>
                <a:ea typeface="Roboto Mono"/>
                <a:cs typeface="Roboto Mono"/>
                <a:sym typeface="Roboto Mono"/>
              </a:rPr>
              <a:t>();</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   Block </a:t>
            </a:r>
            <a:r>
              <a:rPr lang="fr" sz="900">
                <a:solidFill>
                  <a:srgbClr val="268BD2"/>
                </a:solidFill>
                <a:latin typeface="Roboto Mono"/>
                <a:ea typeface="Roboto Mono"/>
                <a:cs typeface="Roboto Mono"/>
                <a:sym typeface="Roboto Mono"/>
              </a:rPr>
              <a:t>fetch_block_</a:t>
            </a:r>
            <a:r>
              <a:rPr lang="fr" sz="900">
                <a:solidFill>
                  <a:srgbClr val="333333"/>
                </a:solidFill>
                <a:latin typeface="Roboto Mono"/>
                <a:ea typeface="Roboto Mono"/>
                <a:cs typeface="Roboto Mono"/>
                <a:sym typeface="Roboto Mono"/>
              </a:rPr>
              <a:t>();</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   std::wstring </a:t>
            </a:r>
            <a:r>
              <a:rPr lang="fr" sz="900">
                <a:solidFill>
                  <a:srgbClr val="268BD2"/>
                </a:solidFill>
                <a:latin typeface="Roboto Mono"/>
                <a:ea typeface="Roboto Mono"/>
                <a:cs typeface="Roboto Mono"/>
                <a:sym typeface="Roboto Mono"/>
              </a:rPr>
              <a:t>fetch_comment_</a:t>
            </a:r>
            <a:r>
              <a:rPr lang="fr" sz="900">
                <a:solidFill>
                  <a:srgbClr val="333333"/>
                </a:solidFill>
                <a:latin typeface="Roboto Mono"/>
                <a:ea typeface="Roboto Mono"/>
                <a:cs typeface="Roboto Mono"/>
                <a:sym typeface="Roboto Mono"/>
              </a:rPr>
              <a:t>();</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   Header </a:t>
            </a:r>
            <a:r>
              <a:rPr lang="fr" sz="900">
                <a:solidFill>
                  <a:srgbClr val="268BD2"/>
                </a:solidFill>
                <a:latin typeface="Roboto Mono"/>
                <a:ea typeface="Roboto Mono"/>
                <a:cs typeface="Roboto Mono"/>
                <a:sym typeface="Roboto Mono"/>
              </a:rPr>
              <a:t>fetch_header_</a:t>
            </a:r>
            <a:r>
              <a:rPr lang="fr" sz="900">
                <a:solidFill>
                  <a:srgbClr val="333333"/>
                </a:solidFill>
                <a:latin typeface="Roboto Mono"/>
                <a:ea typeface="Roboto Mono"/>
                <a:cs typeface="Roboto Mono"/>
                <a:sym typeface="Roboto Mono"/>
              </a:rPr>
              <a:t>();</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   </a:t>
            </a:r>
            <a:r>
              <a:rPr lang="fr" sz="900" b="1">
                <a:solidFill>
                  <a:srgbClr val="073642"/>
                </a:solidFill>
                <a:latin typeface="Roboto Mono"/>
                <a:ea typeface="Roboto Mono"/>
                <a:cs typeface="Roboto Mono"/>
                <a:sym typeface="Roboto Mono"/>
              </a:rPr>
              <a:t>unsigned</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fetch_unsigned_</a:t>
            </a:r>
            <a:r>
              <a:rPr lang="fr" sz="900">
                <a:solidFill>
                  <a:srgbClr val="333333"/>
                </a:solidFill>
                <a:latin typeface="Roboto Mono"/>
                <a:ea typeface="Roboto Mono"/>
                <a:cs typeface="Roboto Mono"/>
                <a:sym typeface="Roboto Mono"/>
              </a:rPr>
              <a:t>();</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   Word </a:t>
            </a:r>
            <a:r>
              <a:rPr lang="fr" sz="900">
                <a:solidFill>
                  <a:srgbClr val="268BD2"/>
                </a:solidFill>
                <a:latin typeface="Roboto Mono"/>
                <a:ea typeface="Roboto Mono"/>
                <a:cs typeface="Roboto Mono"/>
                <a:sym typeface="Roboto Mono"/>
              </a:rPr>
              <a:t>fetch_word_</a:t>
            </a:r>
            <a:r>
              <a:rPr lang="fr" sz="900">
                <a:solidFill>
                  <a:srgbClr val="333333"/>
                </a:solidFill>
                <a:latin typeface="Roboto Mono"/>
                <a:ea typeface="Roboto Mono"/>
                <a:cs typeface="Roboto Mono"/>
                <a:sym typeface="Roboto Mono"/>
              </a:rPr>
              <a:t>();</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   Lexer</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lexer_;</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   Token::Token cur_token_;</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   Token::Token next_token_;</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   </a:t>
            </a:r>
            <a:r>
              <a:rPr lang="fr" sz="900" b="1">
                <a:solidFill>
                  <a:srgbClr val="073642"/>
                </a:solidFill>
                <a:latin typeface="Roboto Mono"/>
                <a:ea typeface="Roboto Mono"/>
                <a:cs typeface="Roboto Mono"/>
                <a:sym typeface="Roboto Mono"/>
              </a:rPr>
              <a:t>const</a:t>
            </a:r>
            <a:r>
              <a:rPr lang="fr" sz="900">
                <a:solidFill>
                  <a:srgbClr val="333333"/>
                </a:solidFill>
                <a:latin typeface="Roboto Mono"/>
                <a:ea typeface="Roboto Mono"/>
                <a:cs typeface="Roboto Mono"/>
                <a:sym typeface="Roboto Mono"/>
              </a:rPr>
              <a:t> std::wstring</a:t>
            </a:r>
            <a:r>
              <a:rPr lang="fr" sz="900">
                <a:solidFill>
                  <a:srgbClr val="859900"/>
                </a:solidFill>
                <a:latin typeface="Roboto Mono"/>
                <a:ea typeface="Roboto Mono"/>
                <a:cs typeface="Roboto Mono"/>
                <a:sym typeface="Roboto Mono"/>
              </a:rPr>
              <a:t>&amp;</a:t>
            </a:r>
            <a:r>
              <a:rPr lang="fr" sz="900">
                <a:solidFill>
                  <a:srgbClr val="333333"/>
                </a:solidFill>
                <a:latin typeface="Roboto Mono"/>
                <a:ea typeface="Roboto Mono"/>
                <a:cs typeface="Roboto Mono"/>
                <a:sym typeface="Roboto Mono"/>
              </a:rPr>
              <a:t> text_;</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a:t>
            </a:r>
            <a:endParaRPr sz="900">
              <a:solidFill>
                <a:srgbClr val="333333"/>
              </a:solidFill>
              <a:latin typeface="Roboto Mono"/>
              <a:ea typeface="Roboto Mono"/>
              <a:cs typeface="Roboto Mono"/>
              <a:sym typeface="Roboto Mono"/>
            </a:endParaRPr>
          </a:p>
        </p:txBody>
      </p:sp>
      <p:sp>
        <p:nvSpPr>
          <p:cNvPr id="212" name="Shape 212"/>
          <p:cNvSpPr txBox="1">
            <a:spLocks noGrp="1"/>
          </p:cNvSpPr>
          <p:nvPr>
            <p:ph type="title"/>
          </p:nvPr>
        </p:nvSpPr>
        <p:spPr>
          <a:xfrm>
            <a:off x="311700" y="128500"/>
            <a:ext cx="8520600" cy="8313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1600"/>
              </a:spcAft>
              <a:buClr>
                <a:schemeClr val="dk1"/>
              </a:buClr>
              <a:buSzPts val="1100"/>
              <a:buFont typeface="Arial"/>
              <a:buNone/>
            </a:pPr>
            <a:r>
              <a:rPr lang="fr" sz="2400" i="1" dirty="0">
                <a:solidFill>
                  <a:schemeClr val="lt2"/>
                </a:solidFill>
                <a:latin typeface="Economica" panose="020B0604020202020204" charset="0"/>
                <a:ea typeface="Open Sans"/>
                <a:cs typeface="Open Sans"/>
                <a:sym typeface="Open Sans"/>
              </a:rPr>
              <a:t>IV.	</a:t>
            </a:r>
            <a:r>
              <a:rPr lang="fr" sz="2400" i="1" u="sng" dirty="0">
                <a:solidFill>
                  <a:schemeClr val="lt2"/>
                </a:solidFill>
                <a:latin typeface="Economica" panose="020B0604020202020204" charset="0"/>
                <a:ea typeface="Open Sans"/>
                <a:cs typeface="Open Sans"/>
                <a:sym typeface="Open Sans"/>
              </a:rPr>
              <a:t>Environnement de programmation</a:t>
            </a:r>
            <a:endParaRPr dirty="0">
              <a:latin typeface="Economica" panose="020B060402020202020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fr" i="1" u="sng" dirty="0">
                <a:solidFill>
                  <a:schemeClr val="lt2"/>
                </a:solidFill>
              </a:rPr>
              <a:t>Introduction</a:t>
            </a:r>
            <a:endParaRPr i="1" u="sng" dirty="0">
              <a:solidFill>
                <a:schemeClr val="lt2"/>
              </a:solidFill>
            </a:endParaRPr>
          </a:p>
        </p:txBody>
      </p:sp>
      <p:sp>
        <p:nvSpPr>
          <p:cNvPr id="70" name="Shape 70"/>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Clr>
                <a:srgbClr val="000000"/>
              </a:buClr>
              <a:buSzPts val="1800"/>
              <a:buChar char="➢"/>
            </a:pPr>
            <a:r>
              <a:rPr lang="fr" sz="2400" dirty="0">
                <a:solidFill>
                  <a:srgbClr val="000000"/>
                </a:solidFill>
                <a:latin typeface="Economica" panose="020B0604020202020204" charset="0"/>
              </a:rPr>
              <a:t>Contexte du projet :</a:t>
            </a:r>
            <a:endParaRPr sz="2400" dirty="0">
              <a:solidFill>
                <a:srgbClr val="000000"/>
              </a:solidFill>
              <a:latin typeface="Economica" panose="020B0604020202020204" charset="0"/>
            </a:endParaRPr>
          </a:p>
          <a:p>
            <a:pPr marL="0" lvl="0" indent="0" algn="ctr" rtl="0">
              <a:spcBef>
                <a:spcPts val="1600"/>
              </a:spcBef>
              <a:spcAft>
                <a:spcPts val="0"/>
              </a:spcAft>
              <a:buNone/>
            </a:pPr>
            <a:r>
              <a:rPr lang="fr" sz="1400" i="1" dirty="0">
                <a:latin typeface="Economica" panose="020B0604020202020204" charset="0"/>
                <a:ea typeface="Arial"/>
                <a:cs typeface="Arial"/>
                <a:sym typeface="Arial"/>
              </a:rPr>
              <a:t>Il s’agit de rendre les procédures d’usinage d’une pièce avec des machines à commande numérique et plus particulièrement la réalisation du programme de commande (dit “G-code”) accessibles au plus grand nombre</a:t>
            </a:r>
            <a:r>
              <a:rPr lang="fr" sz="1400" i="1" dirty="0" smtClean="0">
                <a:latin typeface="Economica" panose="020B0604020202020204" charset="0"/>
                <a:ea typeface="Arial"/>
                <a:cs typeface="Arial"/>
                <a:sym typeface="Arial"/>
              </a:rPr>
              <a:t>.</a:t>
            </a:r>
            <a:endParaRPr lang="fr" sz="1400" i="1" dirty="0">
              <a:solidFill>
                <a:srgbClr val="000000"/>
              </a:solidFill>
              <a:latin typeface="Economica" panose="020B0604020202020204" charset="0"/>
            </a:endParaRPr>
          </a:p>
          <a:p>
            <a:pPr marL="0" lvl="0" indent="0" algn="ctr" rtl="0">
              <a:spcBef>
                <a:spcPts val="1600"/>
              </a:spcBef>
              <a:spcAft>
                <a:spcPts val="0"/>
              </a:spcAft>
              <a:buNone/>
            </a:pPr>
            <a:endParaRPr dirty="0">
              <a:solidFill>
                <a:srgbClr val="000000"/>
              </a:solidFill>
              <a:latin typeface="Economica" panose="020B0604020202020204" charset="0"/>
            </a:endParaRPr>
          </a:p>
          <a:p>
            <a:pPr marL="457200" lvl="0" indent="-342900" rtl="0">
              <a:spcBef>
                <a:spcPts val="1600"/>
              </a:spcBef>
              <a:spcAft>
                <a:spcPts val="0"/>
              </a:spcAft>
              <a:buClr>
                <a:srgbClr val="000000"/>
              </a:buClr>
              <a:buSzPts val="1800"/>
              <a:buChar char="➢"/>
            </a:pPr>
            <a:r>
              <a:rPr lang="fr" dirty="0">
                <a:solidFill>
                  <a:srgbClr val="000000"/>
                </a:solidFill>
                <a:latin typeface="Economica" panose="020B0604020202020204" charset="0"/>
              </a:rPr>
              <a:t>Mission du projet :</a:t>
            </a:r>
            <a:endParaRPr dirty="0">
              <a:solidFill>
                <a:srgbClr val="000000"/>
              </a:solidFill>
              <a:latin typeface="Economica" panose="020B0604020202020204" charset="0"/>
            </a:endParaRPr>
          </a:p>
          <a:p>
            <a:pPr marL="0" lvl="0" indent="0" algn="ctr" rtl="0">
              <a:spcBef>
                <a:spcPts val="1600"/>
              </a:spcBef>
              <a:spcAft>
                <a:spcPts val="0"/>
              </a:spcAft>
              <a:buNone/>
            </a:pPr>
            <a:r>
              <a:rPr lang="fr" sz="1400" i="1" dirty="0">
                <a:latin typeface="Economica" panose="020B0604020202020204" charset="0"/>
                <a:ea typeface="Arial"/>
                <a:cs typeface="Arial"/>
                <a:sym typeface="Arial"/>
              </a:rPr>
              <a:t>Concevoir un </a:t>
            </a:r>
            <a:r>
              <a:rPr lang="fr" sz="1400" b="1" i="1" dirty="0">
                <a:latin typeface="Economica" panose="020B0604020202020204" charset="0"/>
                <a:ea typeface="Arial"/>
                <a:cs typeface="Arial"/>
                <a:sym typeface="Arial"/>
              </a:rPr>
              <a:t>éditeur</a:t>
            </a:r>
            <a:r>
              <a:rPr lang="fr" sz="1400" i="1" dirty="0">
                <a:latin typeface="Economica" panose="020B0604020202020204" charset="0"/>
                <a:ea typeface="Arial"/>
                <a:cs typeface="Arial"/>
                <a:sym typeface="Arial"/>
              </a:rPr>
              <a:t> permettant de vérifier et corriger un programme G-code donné, ainsi qu’une </a:t>
            </a:r>
            <a:r>
              <a:rPr lang="fr" sz="1400" b="1" i="1" dirty="0">
                <a:latin typeface="Economica" panose="020B0604020202020204" charset="0"/>
                <a:ea typeface="Arial"/>
                <a:cs typeface="Arial"/>
                <a:sym typeface="Arial"/>
              </a:rPr>
              <a:t>aide contextuelle</a:t>
            </a:r>
            <a:r>
              <a:rPr lang="fr" sz="1400" i="1" dirty="0">
                <a:latin typeface="Economica" panose="020B0604020202020204" charset="0"/>
                <a:ea typeface="Arial"/>
                <a:cs typeface="Arial"/>
                <a:sym typeface="Arial"/>
              </a:rPr>
              <a:t> se basant sur les </a:t>
            </a:r>
            <a:r>
              <a:rPr lang="fr" sz="1400" b="1" i="1" dirty="0">
                <a:latin typeface="Economica" panose="020B0604020202020204" charset="0"/>
                <a:ea typeface="Arial"/>
                <a:cs typeface="Arial"/>
                <a:sym typeface="Arial"/>
              </a:rPr>
              <a:t>connaissances en usinage</a:t>
            </a:r>
            <a:r>
              <a:rPr lang="fr" sz="1400" i="1" dirty="0">
                <a:latin typeface="Economica" panose="020B0604020202020204" charset="0"/>
                <a:ea typeface="Arial"/>
                <a:cs typeface="Arial"/>
                <a:sym typeface="Arial"/>
              </a:rPr>
              <a:t> afin d’aider le programmeur à éditer/écrire son programme en restant cohérent avec le modèle de conception voulu et les propriétés mécaniques du matériau utilisé.</a:t>
            </a:r>
            <a:endParaRPr sz="1400" i="1" dirty="0">
              <a:latin typeface="Economica" panose="020B0604020202020204" charset="0"/>
              <a:ea typeface="Arial"/>
              <a:cs typeface="Arial"/>
              <a:sym typeface="Arial"/>
            </a:endParaRPr>
          </a:p>
          <a:p>
            <a:pPr marL="0" lvl="0" indent="0" rtl="0">
              <a:spcBef>
                <a:spcPts val="0"/>
              </a:spcBef>
              <a:spcAft>
                <a:spcPts val="0"/>
              </a:spcAft>
              <a:buNone/>
            </a:pPr>
            <a:endParaRPr dirty="0">
              <a:solidFill>
                <a:srgbClr val="000000"/>
              </a:solidFill>
              <a:latin typeface="Economica" panose="020B0604020202020204" charset="0"/>
            </a:endParaRPr>
          </a:p>
          <a:p>
            <a:pPr marL="0" lvl="0" indent="0" rtl="0">
              <a:spcBef>
                <a:spcPts val="1600"/>
              </a:spcBef>
              <a:spcAft>
                <a:spcPts val="0"/>
              </a:spcAft>
              <a:buNone/>
            </a:pPr>
            <a:endParaRPr dirty="0">
              <a:solidFill>
                <a:srgbClr val="000000"/>
              </a:solidFill>
              <a:latin typeface="Economica" panose="020B0604020202020204" charset="0"/>
            </a:endParaRPr>
          </a:p>
          <a:p>
            <a:pPr marL="457200" lvl="0" indent="0" rtl="0">
              <a:spcBef>
                <a:spcPts val="1600"/>
              </a:spcBef>
              <a:spcAft>
                <a:spcPts val="0"/>
              </a:spcAft>
              <a:buNone/>
            </a:pPr>
            <a:endParaRPr sz="1100" dirty="0">
              <a:latin typeface="Economica" panose="020B0604020202020204" charset="0"/>
              <a:ea typeface="Arial"/>
              <a:cs typeface="Arial"/>
              <a:sym typeface="Arial"/>
            </a:endParaRPr>
          </a:p>
          <a:p>
            <a:pPr marL="0" lvl="0" indent="0" rtl="0">
              <a:spcBef>
                <a:spcPts val="0"/>
              </a:spcBef>
              <a:spcAft>
                <a:spcPts val="0"/>
              </a:spcAft>
              <a:buNone/>
            </a:pPr>
            <a:endParaRPr dirty="0">
              <a:solidFill>
                <a:srgbClr val="000000"/>
              </a:solidFill>
              <a:latin typeface="Economica" panose="020B0604020202020204" charset="0"/>
            </a:endParaRPr>
          </a:p>
          <a:p>
            <a:pPr marL="0" lvl="0" indent="0" rtl="0">
              <a:spcBef>
                <a:spcPts val="1600"/>
              </a:spcBef>
              <a:spcAft>
                <a:spcPts val="0"/>
              </a:spcAft>
              <a:buNone/>
            </a:pPr>
            <a:endParaRPr dirty="0">
              <a:solidFill>
                <a:srgbClr val="000000"/>
              </a:solidFill>
              <a:latin typeface="Economica" panose="020B0604020202020204" charset="0"/>
            </a:endParaRPr>
          </a:p>
          <a:p>
            <a:pPr marL="0" lvl="0" indent="0" rtl="0">
              <a:spcBef>
                <a:spcPts val="1600"/>
              </a:spcBef>
              <a:spcAft>
                <a:spcPts val="0"/>
              </a:spcAft>
              <a:buNone/>
            </a:pPr>
            <a:endParaRPr dirty="0">
              <a:solidFill>
                <a:srgbClr val="000000"/>
              </a:solidFill>
              <a:latin typeface="Economica" panose="020B0604020202020204" charset="0"/>
            </a:endParaRPr>
          </a:p>
          <a:p>
            <a:pPr marL="0" lvl="0" indent="0" rtl="0">
              <a:spcBef>
                <a:spcPts val="1600"/>
              </a:spcBef>
              <a:spcAft>
                <a:spcPts val="0"/>
              </a:spcAft>
              <a:buNone/>
            </a:pPr>
            <a:endParaRPr dirty="0">
              <a:solidFill>
                <a:srgbClr val="000000"/>
              </a:solidFill>
              <a:latin typeface="Economica" panose="020B0604020202020204" charset="0"/>
            </a:endParaRPr>
          </a:p>
          <a:p>
            <a:pPr marL="0" lvl="0" indent="0" rtl="0">
              <a:spcBef>
                <a:spcPts val="1600"/>
              </a:spcBef>
              <a:spcAft>
                <a:spcPts val="0"/>
              </a:spcAft>
              <a:buNone/>
            </a:pPr>
            <a:endParaRPr dirty="0">
              <a:solidFill>
                <a:srgbClr val="000000"/>
              </a:solidFill>
              <a:latin typeface="Economica" panose="020B0604020202020204" charset="0"/>
            </a:endParaRPr>
          </a:p>
          <a:p>
            <a:pPr marL="0" lvl="0" indent="0">
              <a:spcBef>
                <a:spcPts val="1600"/>
              </a:spcBef>
              <a:spcAft>
                <a:spcPts val="1600"/>
              </a:spcAft>
              <a:buNone/>
            </a:pPr>
            <a:endParaRPr dirty="0">
              <a:solidFill>
                <a:srgbClr val="000000"/>
              </a:solidFill>
              <a:latin typeface="Economica" panose="020B0604020202020204" charset="0"/>
            </a:endParaRPr>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fr"/>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fr"/>
              <a:t>20</a:t>
            </a:fld>
            <a:endParaRPr/>
          </a:p>
        </p:txBody>
      </p:sp>
      <p:sp>
        <p:nvSpPr>
          <p:cNvPr id="218" name="Shape 218"/>
          <p:cNvSpPr txBox="1"/>
          <p:nvPr/>
        </p:nvSpPr>
        <p:spPr>
          <a:xfrm>
            <a:off x="229050" y="728850"/>
            <a:ext cx="8792100" cy="4248000"/>
          </a:xfrm>
          <a:prstGeom prst="rect">
            <a:avLst/>
          </a:prstGeom>
          <a:noFill/>
          <a:ln>
            <a:noFill/>
          </a:ln>
        </p:spPr>
        <p:txBody>
          <a:bodyPr spcFirstLastPara="1" wrap="square" lIns="91425" tIns="91425" rIns="91425" bIns="91425" anchor="ctr" anchorCtr="0">
            <a:noAutofit/>
          </a:bodyPr>
          <a:lstStyle/>
          <a:p>
            <a:pPr marL="0" lvl="0" indent="0" rtl="0">
              <a:lnSpc>
                <a:spcPct val="135714"/>
              </a:lnSpc>
              <a:spcBef>
                <a:spcPts val="0"/>
              </a:spcBef>
              <a:spcAft>
                <a:spcPts val="0"/>
              </a:spcAft>
              <a:buNone/>
            </a:pPr>
            <a:r>
              <a:rPr lang="fr" sz="900">
                <a:solidFill>
                  <a:srgbClr val="268BD2"/>
                </a:solidFill>
                <a:latin typeface="Roboto Mono"/>
                <a:ea typeface="Roboto Mono"/>
                <a:cs typeface="Roboto Mono"/>
                <a:sym typeface="Roboto Mono"/>
              </a:rPr>
              <a:t>PROGRAM</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HEADER</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BLOCK</a:t>
            </a:r>
            <a:r>
              <a:rPr lang="fr" sz="900">
                <a:solidFill>
                  <a:srgbClr val="333333"/>
                </a:solidFill>
                <a:latin typeface="Roboto Mono"/>
                <a:ea typeface="Roboto Mono"/>
                <a:cs typeface="Roboto Mono"/>
                <a:sym typeface="Roboto Mono"/>
              </a:rPr>
              <a:t>)</a:t>
            </a:r>
            <a:r>
              <a:rPr lang="fr" sz="900">
                <a:solidFill>
                  <a:srgbClr val="859900"/>
                </a:solidFill>
                <a:latin typeface="Roboto Mono"/>
                <a:ea typeface="Roboto Mono"/>
                <a:cs typeface="Roboto Mono"/>
                <a:sym typeface="Roboto Mono"/>
              </a:rPr>
              <a:t>*</a:t>
            </a:r>
            <a:endParaRPr sz="900">
              <a:solidFill>
                <a:srgbClr val="859900"/>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268BD2"/>
                </a:solidFill>
                <a:latin typeface="Roboto Mono"/>
                <a:ea typeface="Roboto Mono"/>
                <a:cs typeface="Roboto Mono"/>
                <a:sym typeface="Roboto Mono"/>
              </a:rPr>
              <a:t>HEADER</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PGM_START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IDENT</a:t>
            </a:r>
            <a:r>
              <a:rPr lang="fr" sz="900">
                <a:solidFill>
                  <a:srgbClr val="333333"/>
                </a:solidFill>
                <a:latin typeface="Roboto Mono"/>
                <a:ea typeface="Roboto Mono"/>
                <a:cs typeface="Roboto Mono"/>
                <a:sym typeface="Roboto Mono"/>
              </a:rPr>
              <a:t>)</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END_BLOCK</a:t>
            </a:r>
            <a:endParaRPr sz="900">
              <a:solidFill>
                <a:srgbClr val="268BD2"/>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268BD2"/>
                </a:solidFill>
                <a:latin typeface="Roboto Mono"/>
                <a:ea typeface="Roboto Mono"/>
                <a:cs typeface="Roboto Mono"/>
                <a:sym typeface="Roboto Mono"/>
              </a:rPr>
              <a:t>BLOCK</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SEQ_NUMBER</a:t>
            </a:r>
            <a:r>
              <a:rPr lang="fr" sz="900">
                <a:solidFill>
                  <a:srgbClr val="333333"/>
                </a:solidFill>
                <a:latin typeface="Roboto Mono"/>
                <a:ea typeface="Roboto Mono"/>
                <a:cs typeface="Roboto Mono"/>
                <a:sym typeface="Roboto Mono"/>
              </a:rPr>
              <a:t>)</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DATA_WORDS</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END_BLOCK</a:t>
            </a:r>
            <a:endParaRPr sz="900">
              <a:solidFill>
                <a:srgbClr val="268BD2"/>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268BD2"/>
                </a:solidFill>
                <a:latin typeface="Roboto Mono"/>
                <a:ea typeface="Roboto Mono"/>
                <a:cs typeface="Roboto Mono"/>
                <a:sym typeface="Roboto Mono"/>
              </a:rPr>
              <a:t>DATA_WORDS</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G_WORD</a:t>
            </a:r>
            <a:r>
              <a:rPr lang="fr" sz="900">
                <a:solidFill>
                  <a:srgbClr val="333333"/>
                </a:solidFill>
                <a:latin typeface="Roboto Mono"/>
                <a:ea typeface="Roboto Mono"/>
                <a:cs typeface="Roboto Mono"/>
                <a:sym typeface="Roboto Mono"/>
              </a:rPr>
              <a:t>)</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 (</a:t>
            </a:r>
            <a:r>
              <a:rPr lang="fr" sz="900">
                <a:solidFill>
                  <a:srgbClr val="268BD2"/>
                </a:solidFill>
                <a:latin typeface="Roboto Mono"/>
                <a:ea typeface="Roboto Mono"/>
                <a:cs typeface="Roboto Mono"/>
                <a:sym typeface="Roboto Mono"/>
              </a:rPr>
              <a:t>DIM_WORD</a:t>
            </a:r>
            <a:r>
              <a:rPr lang="fr" sz="900">
                <a:solidFill>
                  <a:srgbClr val="333333"/>
                </a:solidFill>
                <a:latin typeface="Roboto Mono"/>
                <a:ea typeface="Roboto Mono"/>
                <a:cs typeface="Roboto Mono"/>
                <a:sym typeface="Roboto Mono"/>
              </a:rPr>
              <a:t>)</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IERP_WORD</a:t>
            </a:r>
            <a:r>
              <a:rPr lang="fr" sz="900">
                <a:solidFill>
                  <a:srgbClr val="333333"/>
                </a:solidFill>
                <a:latin typeface="Roboto Mono"/>
                <a:ea typeface="Roboto Mono"/>
                <a:cs typeface="Roboto Mono"/>
                <a:sym typeface="Roboto Mono"/>
              </a:rPr>
              <a:t>)</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ADV_WORD</a:t>
            </a:r>
            <a:r>
              <a:rPr lang="fr" sz="900">
                <a:solidFill>
                  <a:srgbClr val="333333"/>
                </a:solidFill>
                <a:latin typeface="Roboto Mono"/>
                <a:ea typeface="Roboto Mono"/>
                <a:cs typeface="Roboto Mono"/>
                <a:sym typeface="Roboto Mono"/>
              </a:rPr>
              <a:t>)</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SPIN_WORD</a:t>
            </a:r>
            <a:r>
              <a:rPr lang="fr" sz="900">
                <a:solidFill>
                  <a:srgbClr val="333333"/>
                </a:solidFill>
                <a:latin typeface="Roboto Mono"/>
                <a:ea typeface="Roboto Mono"/>
                <a:cs typeface="Roboto Mono"/>
                <a:sym typeface="Roboto Mono"/>
              </a:rPr>
              <a:t>)</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TOOL_WORD</a:t>
            </a:r>
            <a:r>
              <a:rPr lang="fr" sz="900">
                <a:solidFill>
                  <a:srgbClr val="333333"/>
                </a:solidFill>
                <a:latin typeface="Roboto Mono"/>
                <a:ea typeface="Roboto Mono"/>
                <a:cs typeface="Roboto Mono"/>
                <a:sym typeface="Roboto Mono"/>
              </a:rPr>
              <a:t>)</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AUX_WORD</a:t>
            </a:r>
            <a:r>
              <a:rPr lang="fr" sz="900">
                <a:solidFill>
                  <a:srgbClr val="333333"/>
                </a:solidFill>
                <a:latin typeface="Roboto Mono"/>
                <a:ea typeface="Roboto Mono"/>
                <a:cs typeface="Roboto Mono"/>
                <a:sym typeface="Roboto Mono"/>
              </a:rPr>
              <a:t>)</a:t>
            </a:r>
            <a:r>
              <a:rPr lang="fr" sz="900">
                <a:solidFill>
                  <a:srgbClr val="859900"/>
                </a:solidFill>
                <a:latin typeface="Roboto Mono"/>
                <a:ea typeface="Roboto Mono"/>
                <a:cs typeface="Roboto Mono"/>
                <a:sym typeface="Roboto Mono"/>
              </a:rPr>
              <a:t>*</a:t>
            </a:r>
            <a:endParaRPr sz="900">
              <a:solidFill>
                <a:srgbClr val="859900"/>
              </a:solidFill>
              <a:latin typeface="Roboto Mono"/>
              <a:ea typeface="Roboto Mono"/>
              <a:cs typeface="Roboto Mono"/>
              <a:sym typeface="Roboto Mono"/>
            </a:endParaRPr>
          </a:p>
          <a:p>
            <a:pPr marL="0" lvl="0" indent="0" rtl="0">
              <a:lnSpc>
                <a:spcPct val="135714"/>
              </a:lnSpc>
              <a:spcBef>
                <a:spcPts val="0"/>
              </a:spcBef>
              <a:spcAft>
                <a:spcPts val="0"/>
              </a:spcAft>
              <a:buNone/>
            </a:pPr>
            <a:endParaRPr sz="900">
              <a:solidFill>
                <a:srgbClr val="859900"/>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268BD2"/>
                </a:solidFill>
                <a:latin typeface="Roboto Mono"/>
                <a:ea typeface="Roboto Mono"/>
                <a:cs typeface="Roboto Mono"/>
                <a:sym typeface="Roboto Mono"/>
              </a:rPr>
              <a:t>G_WORD</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G</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PARAM</a:t>
            </a:r>
            <a:endParaRPr sz="900">
              <a:solidFill>
                <a:srgbClr val="268BD2"/>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268BD2"/>
                </a:solidFill>
                <a:latin typeface="Roboto Mono"/>
                <a:ea typeface="Roboto Mono"/>
                <a:cs typeface="Roboto Mono"/>
                <a:sym typeface="Roboto Mono"/>
              </a:rPr>
              <a:t>DIM_WORD</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X</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Y</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Z</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U</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V</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W</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P</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Q</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R</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A</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B</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C</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PARAM</a:t>
            </a:r>
            <a:endParaRPr sz="900">
              <a:solidFill>
                <a:srgbClr val="268BD2"/>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268BD2"/>
                </a:solidFill>
                <a:latin typeface="Roboto Mono"/>
                <a:ea typeface="Roboto Mono"/>
                <a:cs typeface="Roboto Mono"/>
                <a:sym typeface="Roboto Mono"/>
              </a:rPr>
              <a:t>IERP_WORD</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I</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J</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K</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PARAM</a:t>
            </a:r>
            <a:endParaRPr sz="900">
              <a:solidFill>
                <a:srgbClr val="268BD2"/>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268BD2"/>
                </a:solidFill>
                <a:latin typeface="Roboto Mono"/>
                <a:ea typeface="Roboto Mono"/>
                <a:cs typeface="Roboto Mono"/>
                <a:sym typeface="Roboto Mono"/>
              </a:rPr>
              <a:t>ADV_WORD</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E</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F</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PARAM</a:t>
            </a:r>
            <a:endParaRPr sz="900">
              <a:solidFill>
                <a:srgbClr val="268BD2"/>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268BD2"/>
                </a:solidFill>
                <a:latin typeface="Roboto Mono"/>
                <a:ea typeface="Roboto Mono"/>
                <a:cs typeface="Roboto Mono"/>
                <a:sym typeface="Roboto Mono"/>
              </a:rPr>
              <a:t>SPIN_WORD</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S</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PARAM</a:t>
            </a:r>
            <a:endParaRPr sz="900">
              <a:solidFill>
                <a:srgbClr val="268BD2"/>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268BD2"/>
                </a:solidFill>
                <a:latin typeface="Roboto Mono"/>
                <a:ea typeface="Roboto Mono"/>
                <a:cs typeface="Roboto Mono"/>
                <a:sym typeface="Roboto Mono"/>
              </a:rPr>
              <a:t>TOOL_WORD</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D</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PARAM</a:t>
            </a:r>
            <a:endParaRPr sz="900">
              <a:solidFill>
                <a:srgbClr val="268BD2"/>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268BD2"/>
                </a:solidFill>
                <a:latin typeface="Roboto Mono"/>
                <a:ea typeface="Roboto Mono"/>
                <a:cs typeface="Roboto Mono"/>
                <a:sym typeface="Roboto Mono"/>
              </a:rPr>
              <a:t>AUX_WORD</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M</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PARAM</a:t>
            </a:r>
            <a:endParaRPr sz="900">
              <a:solidFill>
                <a:srgbClr val="268BD2"/>
              </a:solidFill>
              <a:latin typeface="Roboto Mono"/>
              <a:ea typeface="Roboto Mono"/>
              <a:cs typeface="Roboto Mono"/>
              <a:sym typeface="Roboto Mono"/>
            </a:endParaRPr>
          </a:p>
          <a:p>
            <a:pPr marL="0" lvl="0" indent="0" rtl="0">
              <a:lnSpc>
                <a:spcPct val="135714"/>
              </a:lnSpc>
              <a:spcBef>
                <a:spcPts val="0"/>
              </a:spcBef>
              <a:spcAft>
                <a:spcPts val="0"/>
              </a:spcAft>
              <a:buNone/>
            </a:pPr>
            <a:endParaRPr sz="900">
              <a:solidFill>
                <a:srgbClr val="268BD2"/>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268BD2"/>
                </a:solidFill>
                <a:latin typeface="Roboto Mono"/>
                <a:ea typeface="Roboto Mono"/>
                <a:cs typeface="Roboto Mono"/>
                <a:sym typeface="Roboto Mono"/>
              </a:rPr>
              <a:t>PGM_START</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268BD2"/>
                </a:solidFill>
                <a:latin typeface="Roboto Mono"/>
                <a:ea typeface="Roboto Mono"/>
                <a:cs typeface="Roboto Mono"/>
                <a:sym typeface="Roboto Mono"/>
              </a:rPr>
              <a:t>IDENT</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DIGITS</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COMMENT</a:t>
            </a:r>
            <a:endParaRPr sz="900">
              <a:solidFill>
                <a:srgbClr val="268BD2"/>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268BD2"/>
                </a:solidFill>
                <a:latin typeface="Roboto Mono"/>
                <a:ea typeface="Roboto Mono"/>
                <a:cs typeface="Roboto Mono"/>
                <a:sym typeface="Roboto Mono"/>
              </a:rPr>
              <a:t>COMMENT</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268BD2"/>
                </a:solidFill>
                <a:latin typeface="Roboto Mono"/>
                <a:ea typeface="Roboto Mono"/>
                <a:cs typeface="Roboto Mono"/>
                <a:sym typeface="Roboto Mono"/>
              </a:rPr>
              <a:t>SEQ_NUMBER</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N</a:t>
            </a:r>
            <a:r>
              <a:rPr lang="fr" sz="900">
                <a:solidFill>
                  <a:srgbClr val="333333"/>
                </a:solidFill>
                <a:latin typeface="Roboto Mono"/>
                <a:ea typeface="Roboto Mono"/>
                <a:cs typeface="Roboto Mono"/>
                <a:sym typeface="Roboto Mono"/>
              </a:rPr>
              <a:t>” </a:t>
            </a:r>
            <a:r>
              <a:rPr lang="fr" sz="900">
                <a:solidFill>
                  <a:srgbClr val="D33682"/>
                </a:solidFill>
                <a:latin typeface="Roboto Mono"/>
                <a:ea typeface="Roboto Mono"/>
                <a:cs typeface="Roboto Mono"/>
                <a:sym typeface="Roboto Mono"/>
              </a:rPr>
              <a:t>3</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DIGIT</a:t>
            </a:r>
            <a:endParaRPr sz="900">
              <a:solidFill>
                <a:srgbClr val="268BD2"/>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268BD2"/>
                </a:solidFill>
                <a:latin typeface="Roboto Mono"/>
                <a:ea typeface="Roboto Mono"/>
                <a:cs typeface="Roboto Mono"/>
                <a:sym typeface="Roboto Mono"/>
              </a:rPr>
              <a:t>END_BLOCK</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n</a:t>
            </a:r>
            <a:r>
              <a:rPr lang="fr" sz="900">
                <a:solidFill>
                  <a:srgbClr val="333333"/>
                </a:solidFill>
                <a:latin typeface="Roboto Mono"/>
                <a:ea typeface="Roboto Mono"/>
                <a:cs typeface="Roboto Mono"/>
                <a:sym typeface="Roboto Mono"/>
              </a:rPr>
              <a:t>”</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268BD2"/>
                </a:solidFill>
                <a:latin typeface="Roboto Mono"/>
                <a:ea typeface="Roboto Mono"/>
                <a:cs typeface="Roboto Mono"/>
                <a:sym typeface="Roboto Mono"/>
              </a:rPr>
              <a:t>PARAM</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DIGITS</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NUMBER</a:t>
            </a:r>
            <a:endParaRPr sz="900">
              <a:solidFill>
                <a:srgbClr val="268BD2"/>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268BD2"/>
                </a:solidFill>
                <a:latin typeface="Roboto Mono"/>
                <a:ea typeface="Roboto Mono"/>
                <a:cs typeface="Roboto Mono"/>
                <a:sym typeface="Roboto Mono"/>
              </a:rPr>
              <a:t>NUMBER</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 (</a:t>
            </a:r>
            <a:r>
              <a:rPr lang="fr" sz="900">
                <a:solidFill>
                  <a:srgbClr val="268BD2"/>
                </a:solidFill>
                <a:latin typeface="Roboto Mono"/>
                <a:ea typeface="Roboto Mono"/>
                <a:cs typeface="Roboto Mono"/>
                <a:sym typeface="Roboto Mono"/>
              </a:rPr>
              <a:t>DIGIT</a:t>
            </a:r>
            <a:r>
              <a:rPr lang="fr" sz="900">
                <a:solidFill>
                  <a:srgbClr val="333333"/>
                </a:solidFill>
                <a:latin typeface="Roboto Mono"/>
                <a:ea typeface="Roboto Mono"/>
                <a:cs typeface="Roboto Mono"/>
                <a:sym typeface="Roboto Mono"/>
              </a:rPr>
              <a:t>)</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 (</a:t>
            </a:r>
            <a:r>
              <a:rPr lang="fr" sz="900">
                <a:solidFill>
                  <a:srgbClr val="268BD2"/>
                </a:solidFill>
                <a:latin typeface="Roboto Mono"/>
                <a:ea typeface="Roboto Mono"/>
                <a:cs typeface="Roboto Mono"/>
                <a:sym typeface="Roboto Mono"/>
              </a:rPr>
              <a:t>DIGIT</a:t>
            </a:r>
            <a:r>
              <a:rPr lang="fr" sz="900">
                <a:solidFill>
                  <a:srgbClr val="333333"/>
                </a:solidFill>
                <a:latin typeface="Roboto Mono"/>
                <a:ea typeface="Roboto Mono"/>
                <a:cs typeface="Roboto Mono"/>
                <a:sym typeface="Roboto Mono"/>
              </a:rPr>
              <a:t>)</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 (</a:t>
            </a:r>
            <a:r>
              <a:rPr lang="fr" sz="900">
                <a:solidFill>
                  <a:srgbClr val="268BD2"/>
                </a:solidFill>
                <a:latin typeface="Roboto Mono"/>
                <a:ea typeface="Roboto Mono"/>
                <a:cs typeface="Roboto Mono"/>
                <a:sym typeface="Roboto Mono"/>
              </a:rPr>
              <a:t>DIGIT</a:t>
            </a:r>
            <a:r>
              <a:rPr lang="fr" sz="900">
                <a:solidFill>
                  <a:srgbClr val="333333"/>
                </a:solidFill>
                <a:latin typeface="Roboto Mono"/>
                <a:ea typeface="Roboto Mono"/>
                <a:cs typeface="Roboto Mono"/>
                <a:sym typeface="Roboto Mono"/>
              </a:rPr>
              <a:t>)</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endParaRPr sz="1050">
              <a:solidFill>
                <a:srgbClr val="333333"/>
              </a:solidFill>
              <a:latin typeface="Roboto Mono"/>
              <a:ea typeface="Roboto Mono"/>
              <a:cs typeface="Roboto Mono"/>
              <a:sym typeface="Roboto Mono"/>
            </a:endParaRPr>
          </a:p>
        </p:txBody>
      </p:sp>
      <p:sp>
        <p:nvSpPr>
          <p:cNvPr id="219" name="Shape 219"/>
          <p:cNvSpPr txBox="1">
            <a:spLocks noGrp="1"/>
          </p:cNvSpPr>
          <p:nvPr>
            <p:ph type="title"/>
          </p:nvPr>
        </p:nvSpPr>
        <p:spPr>
          <a:xfrm>
            <a:off x="311700" y="76450"/>
            <a:ext cx="8520600" cy="8313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1600"/>
              </a:spcAft>
              <a:buClr>
                <a:schemeClr val="dk1"/>
              </a:buClr>
              <a:buSzPts val="1100"/>
              <a:buFont typeface="Arial"/>
              <a:buNone/>
            </a:pPr>
            <a:r>
              <a:rPr lang="fr" sz="2400" i="1" dirty="0">
                <a:solidFill>
                  <a:schemeClr val="lt2"/>
                </a:solidFill>
                <a:latin typeface="Economica" panose="020B0604020202020204" charset="0"/>
                <a:ea typeface="Open Sans"/>
                <a:cs typeface="Open Sans"/>
                <a:sym typeface="Open Sans"/>
              </a:rPr>
              <a:t>IV.	</a:t>
            </a:r>
            <a:r>
              <a:rPr lang="fr" sz="2400" i="1" u="sng" dirty="0">
                <a:solidFill>
                  <a:schemeClr val="lt2"/>
                </a:solidFill>
                <a:latin typeface="Economica" panose="020B0604020202020204" charset="0"/>
                <a:ea typeface="Open Sans"/>
                <a:cs typeface="Open Sans"/>
                <a:sym typeface="Open Sans"/>
              </a:rPr>
              <a:t>Environnement de programmation</a:t>
            </a:r>
            <a:endParaRPr dirty="0">
              <a:latin typeface="Economica" panose="020B060402020202020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fr"/>
              <a:t>21</a:t>
            </a:fld>
            <a:endParaRPr/>
          </a:p>
        </p:txBody>
      </p:sp>
      <p:sp>
        <p:nvSpPr>
          <p:cNvPr id="225" name="Shape 225"/>
          <p:cNvSpPr txBox="1"/>
          <p:nvPr/>
        </p:nvSpPr>
        <p:spPr>
          <a:xfrm>
            <a:off x="1472850" y="1228600"/>
            <a:ext cx="6198300" cy="2603100"/>
          </a:xfrm>
          <a:prstGeom prst="rect">
            <a:avLst/>
          </a:prstGeom>
          <a:noFill/>
          <a:ln>
            <a:noFill/>
          </a:ln>
        </p:spPr>
        <p:txBody>
          <a:bodyPr spcFirstLastPara="1" wrap="square" lIns="91425" tIns="91425" rIns="91425" bIns="91425" anchor="ctr" anchorCtr="0">
            <a:noAutofit/>
          </a:bodyPr>
          <a:lstStyle/>
          <a:p>
            <a:pPr marL="0" lvl="0" indent="0" rtl="0">
              <a:lnSpc>
                <a:spcPct val="135714"/>
              </a:lnSpc>
              <a:spcBef>
                <a:spcPts val="0"/>
              </a:spcBef>
              <a:spcAft>
                <a:spcPts val="0"/>
              </a:spcAft>
              <a:buNone/>
            </a:pPr>
            <a:r>
              <a:rPr lang="fr" sz="1050">
                <a:solidFill>
                  <a:srgbClr val="268BD2"/>
                </a:solidFill>
                <a:latin typeface="Roboto Mono"/>
                <a:ea typeface="Roboto Mono"/>
                <a:cs typeface="Roboto Mono"/>
                <a:sym typeface="Roboto Mono"/>
              </a:rPr>
              <a:t>Program</a:t>
            </a:r>
            <a:r>
              <a:rPr lang="fr" sz="1050">
                <a:solidFill>
                  <a:srgbClr val="333333"/>
                </a:solidFill>
                <a:latin typeface="Roboto Mono"/>
                <a:ea typeface="Roboto Mono"/>
                <a:cs typeface="Roboto Mono"/>
                <a:sym typeface="Roboto Mono"/>
              </a:rPr>
              <a:t> { header: </a:t>
            </a:r>
            <a:r>
              <a:rPr lang="fr" sz="1050">
                <a:solidFill>
                  <a:srgbClr val="268BD2"/>
                </a:solidFill>
                <a:latin typeface="Roboto Mono"/>
                <a:ea typeface="Roboto Mono"/>
                <a:cs typeface="Roboto Mono"/>
                <a:sym typeface="Roboto Mono"/>
              </a:rPr>
              <a:t>Header</a:t>
            </a:r>
            <a:r>
              <a:rPr lang="fr" sz="1050">
                <a:solidFill>
                  <a:srgbClr val="333333"/>
                </a:solidFill>
                <a:latin typeface="Roboto Mono"/>
                <a:ea typeface="Roboto Mono"/>
                <a:cs typeface="Roboto Mono"/>
                <a:sym typeface="Roboto Mono"/>
              </a:rPr>
              <a:t>, blocks: std::</a:t>
            </a:r>
            <a:r>
              <a:rPr lang="fr" sz="1050">
                <a:solidFill>
                  <a:srgbClr val="268BD2"/>
                </a:solidFill>
                <a:latin typeface="Roboto Mono"/>
                <a:ea typeface="Roboto Mono"/>
                <a:cs typeface="Roboto Mono"/>
                <a:sym typeface="Roboto Mono"/>
              </a:rPr>
              <a:t>vector</a:t>
            </a:r>
            <a:r>
              <a:rPr lang="fr" sz="1050">
                <a:solidFill>
                  <a:srgbClr val="859900"/>
                </a:solidFill>
                <a:latin typeface="Roboto Mono"/>
                <a:ea typeface="Roboto Mono"/>
                <a:cs typeface="Roboto Mono"/>
                <a:sym typeface="Roboto Mono"/>
              </a:rPr>
              <a:t>&lt;</a:t>
            </a:r>
            <a:r>
              <a:rPr lang="fr" sz="1050">
                <a:solidFill>
                  <a:srgbClr val="268BD2"/>
                </a:solidFill>
                <a:latin typeface="Roboto Mono"/>
                <a:ea typeface="Roboto Mono"/>
                <a:cs typeface="Roboto Mono"/>
                <a:sym typeface="Roboto Mono"/>
              </a:rPr>
              <a:t>Block</a:t>
            </a:r>
            <a:r>
              <a:rPr lang="fr" sz="1050">
                <a:solidFill>
                  <a:srgbClr val="859900"/>
                </a:solidFill>
                <a:latin typeface="Roboto Mono"/>
                <a:ea typeface="Roboto Mono"/>
                <a:cs typeface="Roboto Mono"/>
                <a:sym typeface="Roboto Mono"/>
              </a:rPr>
              <a:t>&gt;</a:t>
            </a:r>
            <a:r>
              <a:rPr lang="fr" sz="1050">
                <a:solidFill>
                  <a:srgbClr val="333333"/>
                </a:solidFill>
                <a:latin typeface="Roboto Mono"/>
                <a:ea typeface="Roboto Mono"/>
                <a:cs typeface="Roboto Mono"/>
                <a:sym typeface="Roboto Mono"/>
              </a:rPr>
              <a:t> }</a:t>
            </a:r>
            <a:endParaRPr sz="105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50">
                <a:solidFill>
                  <a:srgbClr val="268BD2"/>
                </a:solidFill>
                <a:latin typeface="Roboto Mono"/>
                <a:ea typeface="Roboto Mono"/>
                <a:cs typeface="Roboto Mono"/>
                <a:sym typeface="Roboto Mono"/>
              </a:rPr>
              <a:t>Header</a:t>
            </a:r>
            <a:r>
              <a:rPr lang="fr" sz="1050">
                <a:solidFill>
                  <a:srgbClr val="333333"/>
                </a:solidFill>
                <a:latin typeface="Roboto Mono"/>
                <a:ea typeface="Roboto Mono"/>
                <a:cs typeface="Roboto Mono"/>
                <a:sym typeface="Roboto Mono"/>
              </a:rPr>
              <a:t> { identifier: std::</a:t>
            </a:r>
            <a:r>
              <a:rPr lang="fr" sz="1050">
                <a:solidFill>
                  <a:srgbClr val="268BD2"/>
                </a:solidFill>
                <a:latin typeface="Roboto Mono"/>
                <a:ea typeface="Roboto Mono"/>
                <a:cs typeface="Roboto Mono"/>
                <a:sym typeface="Roboto Mono"/>
              </a:rPr>
              <a:t>optional</a:t>
            </a:r>
            <a:r>
              <a:rPr lang="fr" sz="1050">
                <a:solidFill>
                  <a:srgbClr val="859900"/>
                </a:solidFill>
                <a:latin typeface="Roboto Mono"/>
                <a:ea typeface="Roboto Mono"/>
                <a:cs typeface="Roboto Mono"/>
                <a:sym typeface="Roboto Mono"/>
              </a:rPr>
              <a:t>&lt;</a:t>
            </a:r>
            <a:r>
              <a:rPr lang="fr" sz="1050">
                <a:solidFill>
                  <a:srgbClr val="333333"/>
                </a:solidFill>
                <a:latin typeface="Roboto Mono"/>
                <a:ea typeface="Roboto Mono"/>
                <a:cs typeface="Roboto Mono"/>
                <a:sym typeface="Roboto Mono"/>
              </a:rPr>
              <a:t>std::</a:t>
            </a:r>
            <a:r>
              <a:rPr lang="fr" sz="1050">
                <a:solidFill>
                  <a:srgbClr val="268BD2"/>
                </a:solidFill>
                <a:latin typeface="Roboto Mono"/>
                <a:ea typeface="Roboto Mono"/>
                <a:cs typeface="Roboto Mono"/>
                <a:sym typeface="Roboto Mono"/>
              </a:rPr>
              <a:t>variant</a:t>
            </a:r>
            <a:r>
              <a:rPr lang="fr" sz="1050">
                <a:solidFill>
                  <a:srgbClr val="859900"/>
                </a:solidFill>
                <a:latin typeface="Roboto Mono"/>
                <a:ea typeface="Roboto Mono"/>
                <a:cs typeface="Roboto Mono"/>
                <a:sym typeface="Roboto Mono"/>
              </a:rPr>
              <a:t>&lt;</a:t>
            </a:r>
            <a:r>
              <a:rPr lang="fr" sz="1050">
                <a:solidFill>
                  <a:srgbClr val="268BD2"/>
                </a:solidFill>
                <a:latin typeface="Roboto Mono"/>
                <a:ea typeface="Roboto Mono"/>
                <a:cs typeface="Roboto Mono"/>
                <a:sym typeface="Roboto Mono"/>
              </a:rPr>
              <a:t>unsigned</a:t>
            </a:r>
            <a:r>
              <a:rPr lang="fr" sz="1050">
                <a:solidFill>
                  <a:srgbClr val="333333"/>
                </a:solidFill>
                <a:latin typeface="Roboto Mono"/>
                <a:ea typeface="Roboto Mono"/>
                <a:cs typeface="Roboto Mono"/>
                <a:sym typeface="Roboto Mono"/>
              </a:rPr>
              <a:t>, </a:t>
            </a:r>
            <a:r>
              <a:rPr lang="fr" sz="1050">
                <a:solidFill>
                  <a:srgbClr val="268BD2"/>
                </a:solidFill>
                <a:latin typeface="Roboto Mono"/>
                <a:ea typeface="Roboto Mono"/>
                <a:cs typeface="Roboto Mono"/>
                <a:sym typeface="Roboto Mono"/>
              </a:rPr>
              <a:t>wstring</a:t>
            </a:r>
            <a:r>
              <a:rPr lang="fr" sz="1050">
                <a:solidFill>
                  <a:srgbClr val="859900"/>
                </a:solidFill>
                <a:latin typeface="Roboto Mono"/>
                <a:ea typeface="Roboto Mono"/>
                <a:cs typeface="Roboto Mono"/>
                <a:sym typeface="Roboto Mono"/>
              </a:rPr>
              <a:t>&gt;&gt;</a:t>
            </a:r>
            <a:r>
              <a:rPr lang="fr" sz="1050">
                <a:solidFill>
                  <a:srgbClr val="333333"/>
                </a:solidFill>
                <a:latin typeface="Roboto Mono"/>
                <a:ea typeface="Roboto Mono"/>
                <a:cs typeface="Roboto Mono"/>
                <a:sym typeface="Roboto Mono"/>
              </a:rPr>
              <a:t> }</a:t>
            </a:r>
            <a:endParaRPr sz="105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50">
                <a:solidFill>
                  <a:srgbClr val="268BD2"/>
                </a:solidFill>
                <a:latin typeface="Roboto Mono"/>
                <a:ea typeface="Roboto Mono"/>
                <a:cs typeface="Roboto Mono"/>
                <a:sym typeface="Roboto Mono"/>
              </a:rPr>
              <a:t>Block</a:t>
            </a:r>
            <a:r>
              <a:rPr lang="fr" sz="1050">
                <a:solidFill>
                  <a:srgbClr val="333333"/>
                </a:solidFill>
                <a:latin typeface="Roboto Mono"/>
                <a:ea typeface="Roboto Mono"/>
                <a:cs typeface="Roboto Mono"/>
                <a:sym typeface="Roboto Mono"/>
              </a:rPr>
              <a:t> { number: std::</a:t>
            </a:r>
            <a:r>
              <a:rPr lang="fr" sz="1050">
                <a:solidFill>
                  <a:srgbClr val="268BD2"/>
                </a:solidFill>
                <a:latin typeface="Roboto Mono"/>
                <a:ea typeface="Roboto Mono"/>
                <a:cs typeface="Roboto Mono"/>
                <a:sym typeface="Roboto Mono"/>
              </a:rPr>
              <a:t>optional</a:t>
            </a:r>
            <a:r>
              <a:rPr lang="fr" sz="1050">
                <a:solidFill>
                  <a:srgbClr val="859900"/>
                </a:solidFill>
                <a:latin typeface="Roboto Mono"/>
                <a:ea typeface="Roboto Mono"/>
                <a:cs typeface="Roboto Mono"/>
                <a:sym typeface="Roboto Mono"/>
              </a:rPr>
              <a:t>&lt;</a:t>
            </a:r>
            <a:r>
              <a:rPr lang="fr" sz="1050">
                <a:solidFill>
                  <a:srgbClr val="268BD2"/>
                </a:solidFill>
                <a:latin typeface="Roboto Mono"/>
                <a:ea typeface="Roboto Mono"/>
                <a:cs typeface="Roboto Mono"/>
                <a:sym typeface="Roboto Mono"/>
              </a:rPr>
              <a:t>BlockNumber</a:t>
            </a:r>
            <a:r>
              <a:rPr lang="fr" sz="1050">
                <a:solidFill>
                  <a:srgbClr val="859900"/>
                </a:solidFill>
                <a:latin typeface="Roboto Mono"/>
                <a:ea typeface="Roboto Mono"/>
                <a:cs typeface="Roboto Mono"/>
                <a:sym typeface="Roboto Mono"/>
              </a:rPr>
              <a:t>&gt;</a:t>
            </a:r>
            <a:r>
              <a:rPr lang="fr" sz="1050">
                <a:solidFill>
                  <a:srgbClr val="333333"/>
                </a:solidFill>
                <a:latin typeface="Roboto Mono"/>
                <a:ea typeface="Roboto Mono"/>
                <a:cs typeface="Roboto Mono"/>
                <a:sym typeface="Roboto Mono"/>
              </a:rPr>
              <a:t>, data_words: std::</a:t>
            </a:r>
            <a:r>
              <a:rPr lang="fr" sz="1050">
                <a:solidFill>
                  <a:srgbClr val="268BD2"/>
                </a:solidFill>
                <a:latin typeface="Roboto Mono"/>
                <a:ea typeface="Roboto Mono"/>
                <a:cs typeface="Roboto Mono"/>
                <a:sym typeface="Roboto Mono"/>
              </a:rPr>
              <a:t>vector</a:t>
            </a:r>
            <a:r>
              <a:rPr lang="fr" sz="1050">
                <a:solidFill>
                  <a:srgbClr val="859900"/>
                </a:solidFill>
                <a:latin typeface="Roboto Mono"/>
                <a:ea typeface="Roboto Mono"/>
                <a:cs typeface="Roboto Mono"/>
                <a:sym typeface="Roboto Mono"/>
              </a:rPr>
              <a:t>&lt;</a:t>
            </a:r>
            <a:r>
              <a:rPr lang="fr" sz="1050">
                <a:solidFill>
                  <a:srgbClr val="268BD2"/>
                </a:solidFill>
                <a:latin typeface="Roboto Mono"/>
                <a:ea typeface="Roboto Mono"/>
                <a:cs typeface="Roboto Mono"/>
                <a:sym typeface="Roboto Mono"/>
              </a:rPr>
              <a:t>Word</a:t>
            </a:r>
            <a:r>
              <a:rPr lang="fr" sz="1050">
                <a:solidFill>
                  <a:srgbClr val="859900"/>
                </a:solidFill>
                <a:latin typeface="Roboto Mono"/>
                <a:ea typeface="Roboto Mono"/>
                <a:cs typeface="Roboto Mono"/>
                <a:sym typeface="Roboto Mono"/>
              </a:rPr>
              <a:t>&gt;</a:t>
            </a:r>
            <a:r>
              <a:rPr lang="fr" sz="1050">
                <a:solidFill>
                  <a:srgbClr val="333333"/>
                </a:solidFill>
                <a:latin typeface="Roboto Mono"/>
                <a:ea typeface="Roboto Mono"/>
                <a:cs typeface="Roboto Mono"/>
                <a:sym typeface="Roboto Mono"/>
              </a:rPr>
              <a:t> }</a:t>
            </a:r>
            <a:endParaRPr sz="105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50">
                <a:solidFill>
                  <a:srgbClr val="268BD2"/>
                </a:solidFill>
                <a:latin typeface="Roboto Mono"/>
                <a:ea typeface="Roboto Mono"/>
                <a:cs typeface="Roboto Mono"/>
                <a:sym typeface="Roboto Mono"/>
              </a:rPr>
              <a:t>BlockNumber</a:t>
            </a:r>
            <a:r>
              <a:rPr lang="fr" sz="1050">
                <a:solidFill>
                  <a:srgbClr val="333333"/>
                </a:solidFill>
                <a:latin typeface="Roboto Mono"/>
                <a:ea typeface="Roboto Mono"/>
                <a:cs typeface="Roboto Mono"/>
                <a:sym typeface="Roboto Mono"/>
              </a:rPr>
              <a:t> { value: </a:t>
            </a:r>
            <a:r>
              <a:rPr lang="fr" sz="1050">
                <a:solidFill>
                  <a:srgbClr val="268BD2"/>
                </a:solidFill>
                <a:latin typeface="Roboto Mono"/>
                <a:ea typeface="Roboto Mono"/>
                <a:cs typeface="Roboto Mono"/>
                <a:sym typeface="Roboto Mono"/>
              </a:rPr>
              <a:t>unsigned</a:t>
            </a:r>
            <a:r>
              <a:rPr lang="fr" sz="1050">
                <a:solidFill>
                  <a:srgbClr val="333333"/>
                </a:solidFill>
                <a:latin typeface="Roboto Mono"/>
                <a:ea typeface="Roboto Mono"/>
                <a:cs typeface="Roboto Mono"/>
                <a:sym typeface="Roboto Mono"/>
              </a:rPr>
              <a:t> }</a:t>
            </a:r>
            <a:endParaRPr sz="105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50">
                <a:solidFill>
                  <a:srgbClr val="268BD2"/>
                </a:solidFill>
                <a:latin typeface="Roboto Mono"/>
                <a:ea typeface="Roboto Mono"/>
                <a:cs typeface="Roboto Mono"/>
                <a:sym typeface="Roboto Mono"/>
              </a:rPr>
              <a:t>Word</a:t>
            </a:r>
            <a:r>
              <a:rPr lang="fr" sz="1050">
                <a:solidFill>
                  <a:srgbClr val="333333"/>
                </a:solidFill>
                <a:latin typeface="Roboto Mono"/>
                <a:ea typeface="Roboto Mono"/>
                <a:cs typeface="Roboto Mono"/>
                <a:sym typeface="Roboto Mono"/>
              </a:rPr>
              <a:t> { type: Token::</a:t>
            </a:r>
            <a:r>
              <a:rPr lang="fr" sz="1050">
                <a:solidFill>
                  <a:srgbClr val="268BD2"/>
                </a:solidFill>
                <a:latin typeface="Roboto Mono"/>
                <a:ea typeface="Roboto Mono"/>
                <a:cs typeface="Roboto Mono"/>
                <a:sym typeface="Roboto Mono"/>
              </a:rPr>
              <a:t>Type</a:t>
            </a:r>
            <a:r>
              <a:rPr lang="fr" sz="1050">
                <a:solidFill>
                  <a:srgbClr val="333333"/>
                </a:solidFill>
                <a:latin typeface="Roboto Mono"/>
                <a:ea typeface="Roboto Mono"/>
                <a:cs typeface="Roboto Mono"/>
                <a:sym typeface="Roboto Mono"/>
              </a:rPr>
              <a:t>, value: </a:t>
            </a:r>
            <a:r>
              <a:rPr lang="fr" sz="1050">
                <a:solidFill>
                  <a:srgbClr val="268BD2"/>
                </a:solidFill>
                <a:latin typeface="Roboto Mono"/>
                <a:ea typeface="Roboto Mono"/>
                <a:cs typeface="Roboto Mono"/>
                <a:sym typeface="Roboto Mono"/>
              </a:rPr>
              <a:t>float</a:t>
            </a:r>
            <a:r>
              <a:rPr lang="fr" sz="1050">
                <a:solidFill>
                  <a:srgbClr val="333333"/>
                </a:solidFill>
                <a:latin typeface="Roboto Mono"/>
                <a:ea typeface="Roboto Mono"/>
                <a:cs typeface="Roboto Mono"/>
                <a:sym typeface="Roboto Mono"/>
              </a:rPr>
              <a:t> }</a:t>
            </a:r>
            <a:endParaRPr sz="1050">
              <a:solidFill>
                <a:srgbClr val="333333"/>
              </a:solidFill>
              <a:latin typeface="Roboto Mono"/>
              <a:ea typeface="Roboto Mono"/>
              <a:cs typeface="Roboto Mono"/>
              <a:sym typeface="Roboto Mono"/>
            </a:endParaRPr>
          </a:p>
        </p:txBody>
      </p:sp>
      <p:sp>
        <p:nvSpPr>
          <p:cNvPr id="226" name="Shape 22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1600"/>
              </a:spcAft>
              <a:buClr>
                <a:schemeClr val="dk1"/>
              </a:buClr>
              <a:buSzPts val="1100"/>
              <a:buFont typeface="Arial"/>
              <a:buNone/>
            </a:pPr>
            <a:r>
              <a:rPr lang="fr" sz="2400" i="1" dirty="0">
                <a:solidFill>
                  <a:schemeClr val="lt2"/>
                </a:solidFill>
                <a:latin typeface="Economica" panose="020B0604020202020204" charset="0"/>
                <a:ea typeface="Open Sans"/>
                <a:cs typeface="Open Sans"/>
                <a:sym typeface="Open Sans"/>
              </a:rPr>
              <a:t>IV.	</a:t>
            </a:r>
            <a:r>
              <a:rPr lang="fr" sz="2400" i="1" u="sng" dirty="0">
                <a:solidFill>
                  <a:schemeClr val="lt2"/>
                </a:solidFill>
                <a:latin typeface="Economica" panose="020B0604020202020204" charset="0"/>
                <a:ea typeface="Open Sans"/>
                <a:cs typeface="Open Sans"/>
                <a:sym typeface="Open Sans"/>
              </a:rPr>
              <a:t>Environnement de programmation</a:t>
            </a:r>
            <a:endParaRPr dirty="0">
              <a:latin typeface="Economica" panose="020B060402020202020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fr"/>
              <a:t>22</a:t>
            </a:fld>
            <a:endParaRPr/>
          </a:p>
        </p:txBody>
      </p:sp>
      <p:sp>
        <p:nvSpPr>
          <p:cNvPr id="232" name="Shape 232"/>
          <p:cNvSpPr txBox="1"/>
          <p:nvPr/>
        </p:nvSpPr>
        <p:spPr>
          <a:xfrm>
            <a:off x="1811675" y="683725"/>
            <a:ext cx="4764900" cy="4373100"/>
          </a:xfrm>
          <a:prstGeom prst="rect">
            <a:avLst/>
          </a:prstGeom>
          <a:noFill/>
          <a:ln>
            <a:noFill/>
          </a:ln>
        </p:spPr>
        <p:txBody>
          <a:bodyPr spcFirstLastPara="1" wrap="square" lIns="91425" tIns="91425" rIns="91425" bIns="91425" anchor="ctr" anchorCtr="0">
            <a:noAutofit/>
          </a:bodyPr>
          <a:lstStyle/>
          <a:p>
            <a:pPr marL="0" lvl="0" indent="0" rtl="0">
              <a:lnSpc>
                <a:spcPct val="135714"/>
              </a:lnSpc>
              <a:spcBef>
                <a:spcPts val="0"/>
              </a:spcBef>
              <a:spcAft>
                <a:spcPts val="0"/>
              </a:spcAft>
              <a:buNone/>
            </a:pPr>
            <a:r>
              <a:rPr lang="fr" sz="900" b="1">
                <a:solidFill>
                  <a:srgbClr val="073642"/>
                </a:solidFill>
                <a:latin typeface="Roboto Mono"/>
                <a:ea typeface="Roboto Mono"/>
                <a:cs typeface="Roboto Mono"/>
                <a:sym typeface="Roboto Mono"/>
              </a:rPr>
              <a:t>class</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Visitor</a:t>
            </a:r>
            <a:r>
              <a:rPr lang="fr" sz="900">
                <a:solidFill>
                  <a:srgbClr val="333333"/>
                </a:solidFill>
                <a:latin typeface="Roboto Mono"/>
                <a:ea typeface="Roboto Mono"/>
                <a:cs typeface="Roboto Mono"/>
                <a:sym typeface="Roboto Mono"/>
              </a:rPr>
              <a:t>;</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b="1">
                <a:solidFill>
                  <a:srgbClr val="073642"/>
                </a:solidFill>
                <a:latin typeface="Roboto Mono"/>
                <a:ea typeface="Roboto Mono"/>
                <a:cs typeface="Roboto Mono"/>
                <a:sym typeface="Roboto Mono"/>
              </a:rPr>
              <a:t>class</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BaseNode</a:t>
            </a:r>
            <a:r>
              <a:rPr lang="fr" sz="900">
                <a:solidFill>
                  <a:srgbClr val="333333"/>
                </a:solidFill>
                <a:latin typeface="Roboto Mono"/>
                <a:ea typeface="Roboto Mono"/>
                <a:cs typeface="Roboto Mono"/>
                <a:sym typeface="Roboto Mono"/>
              </a:rPr>
              <a:t> {</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b="1">
                <a:solidFill>
                  <a:srgbClr val="073642"/>
                </a:solidFill>
                <a:latin typeface="Roboto Mono"/>
                <a:ea typeface="Roboto Mono"/>
                <a:cs typeface="Roboto Mono"/>
                <a:sym typeface="Roboto Mono"/>
              </a:rPr>
              <a:t>public:</a:t>
            </a:r>
            <a:endParaRPr sz="900" b="1">
              <a:solidFill>
                <a:srgbClr val="073642"/>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   </a:t>
            </a:r>
            <a:r>
              <a:rPr lang="fr" sz="900" b="1">
                <a:solidFill>
                  <a:srgbClr val="073642"/>
                </a:solidFill>
                <a:latin typeface="Roboto Mono"/>
                <a:ea typeface="Roboto Mono"/>
                <a:cs typeface="Roboto Mono"/>
                <a:sym typeface="Roboto Mono"/>
              </a:rPr>
              <a:t>virtual</a:t>
            </a:r>
            <a:r>
              <a:rPr lang="fr" sz="900">
                <a:solidFill>
                  <a:srgbClr val="333333"/>
                </a:solidFill>
                <a:latin typeface="Roboto Mono"/>
                <a:ea typeface="Roboto Mono"/>
                <a:cs typeface="Roboto Mono"/>
                <a:sym typeface="Roboto Mono"/>
              </a:rPr>
              <a:t> </a:t>
            </a:r>
            <a:r>
              <a:rPr lang="fr" sz="900" b="1">
                <a:solidFill>
                  <a:srgbClr val="073642"/>
                </a:solidFill>
                <a:latin typeface="Roboto Mono"/>
                <a:ea typeface="Roboto Mono"/>
                <a:cs typeface="Roboto Mono"/>
                <a:sym typeface="Roboto Mono"/>
              </a:rPr>
              <a:t>void</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accept</a:t>
            </a:r>
            <a:r>
              <a:rPr lang="fr" sz="900">
                <a:solidFill>
                  <a:srgbClr val="333333"/>
                </a:solidFill>
                <a:latin typeface="Roboto Mono"/>
                <a:ea typeface="Roboto Mono"/>
                <a:cs typeface="Roboto Mono"/>
                <a:sym typeface="Roboto Mono"/>
              </a:rPr>
              <a:t>(</a:t>
            </a:r>
            <a:r>
              <a:rPr lang="fr" sz="900" b="1">
                <a:solidFill>
                  <a:srgbClr val="073642"/>
                </a:solidFill>
                <a:latin typeface="Roboto Mono"/>
                <a:ea typeface="Roboto Mono"/>
                <a:cs typeface="Roboto Mono"/>
                <a:sym typeface="Roboto Mono"/>
              </a:rPr>
              <a:t>class</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Visitor</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a:t>
            </a:r>
            <a:r>
              <a:rPr lang="fr" sz="900">
                <a:solidFill>
                  <a:srgbClr val="D33682"/>
                </a:solidFill>
                <a:latin typeface="Roboto Mono"/>
                <a:ea typeface="Roboto Mono"/>
                <a:cs typeface="Roboto Mono"/>
                <a:sym typeface="Roboto Mono"/>
              </a:rPr>
              <a:t>0</a:t>
            </a:r>
            <a:r>
              <a:rPr lang="fr" sz="900">
                <a:solidFill>
                  <a:srgbClr val="333333"/>
                </a:solidFill>
                <a:latin typeface="Roboto Mono"/>
                <a:ea typeface="Roboto Mono"/>
                <a:cs typeface="Roboto Mono"/>
                <a:sym typeface="Roboto Mono"/>
              </a:rPr>
              <a:t>;</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i="1">
                <a:solidFill>
                  <a:srgbClr val="93A1A1"/>
                </a:solidFill>
                <a:latin typeface="Roboto Mono"/>
                <a:ea typeface="Roboto Mono"/>
                <a:cs typeface="Roboto Mono"/>
                <a:sym typeface="Roboto Mono"/>
              </a:rPr>
              <a:t>/* */</a:t>
            </a:r>
            <a:endParaRPr sz="900" i="1">
              <a:solidFill>
                <a:srgbClr val="93A1A1"/>
              </a:solidFill>
              <a:latin typeface="Roboto Mono"/>
              <a:ea typeface="Roboto Mono"/>
              <a:cs typeface="Roboto Mono"/>
              <a:sym typeface="Roboto Mono"/>
            </a:endParaRPr>
          </a:p>
          <a:p>
            <a:pPr marL="0" lvl="0" indent="0" rtl="0">
              <a:lnSpc>
                <a:spcPct val="135714"/>
              </a:lnSpc>
              <a:spcBef>
                <a:spcPts val="0"/>
              </a:spcBef>
              <a:spcAft>
                <a:spcPts val="0"/>
              </a:spcAft>
              <a:buNone/>
            </a:pPr>
            <a:endParaRPr sz="900" i="1">
              <a:solidFill>
                <a:srgbClr val="93A1A1"/>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b="1">
                <a:solidFill>
                  <a:srgbClr val="073642"/>
                </a:solidFill>
                <a:latin typeface="Roboto Mono"/>
                <a:ea typeface="Roboto Mono"/>
                <a:cs typeface="Roboto Mono"/>
                <a:sym typeface="Roboto Mono"/>
              </a:rPr>
              <a:t>class</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Program</a:t>
            </a:r>
            <a:r>
              <a:rPr lang="fr" sz="900">
                <a:solidFill>
                  <a:srgbClr val="333333"/>
                </a:solidFill>
                <a:latin typeface="Roboto Mono"/>
                <a:ea typeface="Roboto Mono"/>
                <a:cs typeface="Roboto Mono"/>
                <a:sym typeface="Roboto Mono"/>
              </a:rPr>
              <a:t> : </a:t>
            </a:r>
            <a:r>
              <a:rPr lang="fr" sz="900" b="1">
                <a:solidFill>
                  <a:srgbClr val="073642"/>
                </a:solidFill>
                <a:latin typeface="Roboto Mono"/>
                <a:ea typeface="Roboto Mono"/>
                <a:cs typeface="Roboto Mono"/>
                <a:sym typeface="Roboto Mono"/>
              </a:rPr>
              <a:t>public</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BaseNode</a:t>
            </a:r>
            <a:r>
              <a:rPr lang="fr" sz="900">
                <a:solidFill>
                  <a:srgbClr val="333333"/>
                </a:solidFill>
                <a:latin typeface="Roboto Mono"/>
                <a:ea typeface="Roboto Mono"/>
                <a:cs typeface="Roboto Mono"/>
                <a:sym typeface="Roboto Mono"/>
              </a:rPr>
              <a:t> {</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b="1">
                <a:solidFill>
                  <a:srgbClr val="073642"/>
                </a:solidFill>
                <a:latin typeface="Roboto Mono"/>
                <a:ea typeface="Roboto Mono"/>
                <a:cs typeface="Roboto Mono"/>
                <a:sym typeface="Roboto Mono"/>
              </a:rPr>
              <a:t>public:</a:t>
            </a:r>
            <a:endParaRPr sz="900" b="1">
              <a:solidFill>
                <a:srgbClr val="073642"/>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Program</a:t>
            </a:r>
            <a:r>
              <a:rPr lang="fr" sz="900">
                <a:solidFill>
                  <a:srgbClr val="333333"/>
                </a:solidFill>
                <a:latin typeface="Roboto Mono"/>
                <a:ea typeface="Roboto Mono"/>
                <a:cs typeface="Roboto Mono"/>
                <a:sym typeface="Roboto Mono"/>
              </a:rPr>
              <a:t>() { }</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   </a:t>
            </a:r>
            <a:r>
              <a:rPr lang="fr" sz="900" b="1">
                <a:solidFill>
                  <a:srgbClr val="073642"/>
                </a:solidFill>
                <a:latin typeface="Roboto Mono"/>
                <a:ea typeface="Roboto Mono"/>
                <a:cs typeface="Roboto Mono"/>
                <a:sym typeface="Roboto Mono"/>
              </a:rPr>
              <a:t>void</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accept</a:t>
            </a:r>
            <a:r>
              <a:rPr lang="fr" sz="900">
                <a:solidFill>
                  <a:srgbClr val="333333"/>
                </a:solidFill>
                <a:latin typeface="Roboto Mono"/>
                <a:ea typeface="Roboto Mono"/>
                <a:cs typeface="Roboto Mono"/>
                <a:sym typeface="Roboto Mono"/>
              </a:rPr>
              <a:t>(Visitor</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v);</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   Header header;</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   std::vector</a:t>
            </a:r>
            <a:r>
              <a:rPr lang="fr" sz="900">
                <a:solidFill>
                  <a:srgbClr val="859900"/>
                </a:solidFill>
                <a:latin typeface="Roboto Mono"/>
                <a:ea typeface="Roboto Mono"/>
                <a:cs typeface="Roboto Mono"/>
                <a:sym typeface="Roboto Mono"/>
              </a:rPr>
              <a:t>&lt;</a:t>
            </a:r>
            <a:r>
              <a:rPr lang="fr" sz="900">
                <a:solidFill>
                  <a:srgbClr val="333333"/>
                </a:solidFill>
                <a:latin typeface="Roboto Mono"/>
                <a:ea typeface="Roboto Mono"/>
                <a:cs typeface="Roboto Mono"/>
                <a:sym typeface="Roboto Mono"/>
              </a:rPr>
              <a:t>Block</a:t>
            </a:r>
            <a:r>
              <a:rPr lang="fr" sz="900">
                <a:solidFill>
                  <a:srgbClr val="859900"/>
                </a:solidFill>
                <a:latin typeface="Roboto Mono"/>
                <a:ea typeface="Roboto Mono"/>
                <a:cs typeface="Roboto Mono"/>
                <a:sym typeface="Roboto Mono"/>
              </a:rPr>
              <a:t>&gt;</a:t>
            </a:r>
            <a:r>
              <a:rPr lang="fr" sz="900">
                <a:solidFill>
                  <a:srgbClr val="333333"/>
                </a:solidFill>
                <a:latin typeface="Roboto Mono"/>
                <a:ea typeface="Roboto Mono"/>
                <a:cs typeface="Roboto Mono"/>
                <a:sym typeface="Roboto Mono"/>
              </a:rPr>
              <a:t> blocks;</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a:t>
            </a:r>
            <a:endParaRPr sz="900" b="1">
              <a:solidFill>
                <a:srgbClr val="073642"/>
              </a:solidFill>
              <a:latin typeface="Roboto Mono"/>
              <a:ea typeface="Roboto Mono"/>
              <a:cs typeface="Roboto Mono"/>
              <a:sym typeface="Roboto Mono"/>
            </a:endParaRPr>
          </a:p>
          <a:p>
            <a:pPr marL="0" lvl="0" indent="0" rtl="0">
              <a:lnSpc>
                <a:spcPct val="135714"/>
              </a:lnSpc>
              <a:spcBef>
                <a:spcPts val="0"/>
              </a:spcBef>
              <a:spcAft>
                <a:spcPts val="0"/>
              </a:spcAft>
              <a:buNone/>
            </a:pP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b="1">
                <a:solidFill>
                  <a:srgbClr val="073642"/>
                </a:solidFill>
                <a:latin typeface="Roboto Mono"/>
                <a:ea typeface="Roboto Mono"/>
                <a:cs typeface="Roboto Mono"/>
                <a:sym typeface="Roboto Mono"/>
              </a:rPr>
              <a:t>class</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Visitor</a:t>
            </a:r>
            <a:r>
              <a:rPr lang="fr" sz="900">
                <a:solidFill>
                  <a:srgbClr val="333333"/>
                </a:solidFill>
                <a:latin typeface="Roboto Mono"/>
                <a:ea typeface="Roboto Mono"/>
                <a:cs typeface="Roboto Mono"/>
                <a:sym typeface="Roboto Mono"/>
              </a:rPr>
              <a:t> {</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b="1">
                <a:solidFill>
                  <a:srgbClr val="073642"/>
                </a:solidFill>
                <a:latin typeface="Roboto Mono"/>
                <a:ea typeface="Roboto Mono"/>
                <a:cs typeface="Roboto Mono"/>
                <a:sym typeface="Roboto Mono"/>
              </a:rPr>
              <a:t>public:</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   </a:t>
            </a:r>
            <a:r>
              <a:rPr lang="fr" sz="900" b="1">
                <a:solidFill>
                  <a:srgbClr val="073642"/>
                </a:solidFill>
                <a:latin typeface="Roboto Mono"/>
                <a:ea typeface="Roboto Mono"/>
                <a:cs typeface="Roboto Mono"/>
                <a:sym typeface="Roboto Mono"/>
              </a:rPr>
              <a:t>virtual</a:t>
            </a:r>
            <a:r>
              <a:rPr lang="fr" sz="900">
                <a:solidFill>
                  <a:srgbClr val="333333"/>
                </a:solidFill>
                <a:latin typeface="Roboto Mono"/>
                <a:ea typeface="Roboto Mono"/>
                <a:cs typeface="Roboto Mono"/>
                <a:sym typeface="Roboto Mono"/>
              </a:rPr>
              <a:t> </a:t>
            </a:r>
            <a:r>
              <a:rPr lang="fr" sz="900" b="1">
                <a:solidFill>
                  <a:srgbClr val="073642"/>
                </a:solidFill>
                <a:latin typeface="Roboto Mono"/>
                <a:ea typeface="Roboto Mono"/>
                <a:cs typeface="Roboto Mono"/>
                <a:sym typeface="Roboto Mono"/>
              </a:rPr>
              <a:t>void</a:t>
            </a:r>
            <a:r>
              <a:rPr lang="fr" sz="900">
                <a:solidFill>
                  <a:srgbClr val="333333"/>
                </a:solidFill>
                <a:latin typeface="Roboto Mono"/>
                <a:ea typeface="Roboto Mono"/>
                <a:cs typeface="Roboto Mono"/>
                <a:sym typeface="Roboto Mono"/>
              </a:rPr>
              <a:t> </a:t>
            </a:r>
            <a:r>
              <a:rPr lang="fr" sz="900">
                <a:solidFill>
                  <a:srgbClr val="268BD2"/>
                </a:solidFill>
                <a:latin typeface="Roboto Mono"/>
                <a:ea typeface="Roboto Mono"/>
                <a:cs typeface="Roboto Mono"/>
                <a:sym typeface="Roboto Mono"/>
              </a:rPr>
              <a:t>visit</a:t>
            </a:r>
            <a:r>
              <a:rPr lang="fr" sz="900">
                <a:solidFill>
                  <a:srgbClr val="333333"/>
                </a:solidFill>
                <a:latin typeface="Roboto Mono"/>
                <a:ea typeface="Roboto Mono"/>
                <a:cs typeface="Roboto Mono"/>
                <a:sym typeface="Roboto Mono"/>
              </a:rPr>
              <a:t>(Program</a:t>
            </a:r>
            <a:r>
              <a:rPr lang="fr" sz="900">
                <a:solidFill>
                  <a:srgbClr val="859900"/>
                </a:solidFill>
                <a:latin typeface="Roboto Mono"/>
                <a:ea typeface="Roboto Mono"/>
                <a:cs typeface="Roboto Mono"/>
                <a:sym typeface="Roboto Mono"/>
              </a:rPr>
              <a:t>*</a:t>
            </a:r>
            <a:r>
              <a:rPr lang="fr" sz="900">
                <a:solidFill>
                  <a:srgbClr val="333333"/>
                </a:solidFill>
                <a:latin typeface="Roboto Mono"/>
                <a:ea typeface="Roboto Mono"/>
                <a:cs typeface="Roboto Mono"/>
                <a:sym typeface="Roboto Mono"/>
              </a:rPr>
              <a:t> p) { };</a:t>
            </a:r>
            <a:endParaRPr sz="9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900">
                <a:solidFill>
                  <a:srgbClr val="333333"/>
                </a:solidFill>
                <a:latin typeface="Roboto Mono"/>
                <a:ea typeface="Roboto Mono"/>
                <a:cs typeface="Roboto Mono"/>
                <a:sym typeface="Roboto Mono"/>
              </a:rPr>
              <a:t>};</a:t>
            </a:r>
            <a:endParaRPr sz="900" i="1">
              <a:solidFill>
                <a:srgbClr val="93A1A1"/>
              </a:solidFill>
              <a:latin typeface="Roboto Mono"/>
              <a:ea typeface="Roboto Mono"/>
              <a:cs typeface="Roboto Mono"/>
              <a:sym typeface="Roboto Mono"/>
            </a:endParaRPr>
          </a:p>
        </p:txBody>
      </p:sp>
      <p:sp>
        <p:nvSpPr>
          <p:cNvPr id="233" name="Shape 233"/>
          <p:cNvSpPr txBox="1">
            <a:spLocks noGrp="1"/>
          </p:cNvSpPr>
          <p:nvPr>
            <p:ph type="title"/>
          </p:nvPr>
        </p:nvSpPr>
        <p:spPr>
          <a:xfrm>
            <a:off x="311700" y="0"/>
            <a:ext cx="8520600" cy="8313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1600"/>
              </a:spcAft>
              <a:buClr>
                <a:schemeClr val="dk1"/>
              </a:buClr>
              <a:buSzPts val="1100"/>
              <a:buFont typeface="Arial"/>
              <a:buNone/>
            </a:pPr>
            <a:r>
              <a:rPr lang="fr" sz="2400" i="1" dirty="0">
                <a:solidFill>
                  <a:schemeClr val="lt2"/>
                </a:solidFill>
                <a:latin typeface="Economica" panose="020B0604020202020204" charset="0"/>
                <a:ea typeface="Open Sans"/>
                <a:cs typeface="Open Sans"/>
                <a:sym typeface="Open Sans"/>
              </a:rPr>
              <a:t>IV.	</a:t>
            </a:r>
            <a:r>
              <a:rPr lang="fr" sz="2400" i="1" u="sng" dirty="0">
                <a:solidFill>
                  <a:schemeClr val="lt2"/>
                </a:solidFill>
                <a:latin typeface="Economica" panose="020B0604020202020204" charset="0"/>
                <a:ea typeface="Open Sans"/>
                <a:cs typeface="Open Sans"/>
                <a:sym typeface="Open Sans"/>
              </a:rPr>
              <a:t>Environnement de programmation</a:t>
            </a:r>
            <a:endParaRPr dirty="0">
              <a:latin typeface="Economica" panose="020B060402020202020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fr"/>
              <a:t>23</a:t>
            </a:fld>
            <a:endParaRPr/>
          </a:p>
        </p:txBody>
      </p:sp>
      <p:pic>
        <p:nvPicPr>
          <p:cNvPr id="239" name="Shape 239"/>
          <p:cNvPicPr preferRelativeResize="0"/>
          <p:nvPr/>
        </p:nvPicPr>
        <p:blipFill>
          <a:blip r:embed="rId3">
            <a:alphaModFix/>
          </a:blip>
          <a:stretch>
            <a:fillRect/>
          </a:stretch>
        </p:blipFill>
        <p:spPr>
          <a:xfrm>
            <a:off x="2214550" y="1556063"/>
            <a:ext cx="4714875" cy="3343275"/>
          </a:xfrm>
          <a:prstGeom prst="rect">
            <a:avLst/>
          </a:prstGeom>
          <a:noFill/>
          <a:ln>
            <a:noFill/>
          </a:ln>
        </p:spPr>
      </p:pic>
      <p:sp>
        <p:nvSpPr>
          <p:cNvPr id="240" name="Shape 240"/>
          <p:cNvSpPr txBox="1">
            <a:spLocks noGrp="1"/>
          </p:cNvSpPr>
          <p:nvPr>
            <p:ph type="title"/>
          </p:nvPr>
        </p:nvSpPr>
        <p:spPr>
          <a:xfrm>
            <a:off x="311688" y="0"/>
            <a:ext cx="8520600" cy="8313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1600"/>
              </a:spcAft>
              <a:buClr>
                <a:schemeClr val="dk1"/>
              </a:buClr>
              <a:buSzPts val="1100"/>
              <a:buFont typeface="Arial"/>
              <a:buNone/>
            </a:pPr>
            <a:r>
              <a:rPr lang="fr" sz="2400" i="1" dirty="0">
                <a:solidFill>
                  <a:schemeClr val="lt2"/>
                </a:solidFill>
                <a:latin typeface="Economica" panose="020B0604020202020204" charset="0"/>
                <a:ea typeface="Open Sans"/>
                <a:cs typeface="Open Sans"/>
                <a:sym typeface="Open Sans"/>
              </a:rPr>
              <a:t>IV.	</a:t>
            </a:r>
            <a:r>
              <a:rPr lang="fr" sz="2400" i="1" u="sng" dirty="0">
                <a:solidFill>
                  <a:schemeClr val="lt2"/>
                </a:solidFill>
                <a:latin typeface="Economica" panose="020B0604020202020204" charset="0"/>
                <a:ea typeface="Open Sans"/>
                <a:cs typeface="Open Sans"/>
                <a:sym typeface="Open Sans"/>
              </a:rPr>
              <a:t>Environnement de programmation</a:t>
            </a:r>
            <a:endParaRPr dirty="0">
              <a:latin typeface="Economica" panose="020B0604020202020204" charset="0"/>
            </a:endParaRPr>
          </a:p>
        </p:txBody>
      </p:sp>
      <p:sp>
        <p:nvSpPr>
          <p:cNvPr id="241" name="Shape 241"/>
          <p:cNvSpPr txBox="1"/>
          <p:nvPr/>
        </p:nvSpPr>
        <p:spPr>
          <a:xfrm>
            <a:off x="229075" y="728825"/>
            <a:ext cx="3040200" cy="552000"/>
          </a:xfrm>
          <a:prstGeom prst="rect">
            <a:avLst/>
          </a:prstGeom>
          <a:noFill/>
          <a:ln>
            <a:noFill/>
          </a:ln>
        </p:spPr>
        <p:txBody>
          <a:bodyPr spcFirstLastPara="1" wrap="square" lIns="91425" tIns="91425" rIns="91425" bIns="91425" anchor="t" anchorCtr="0">
            <a:noAutofit/>
          </a:bodyPr>
          <a:lstStyle/>
          <a:p>
            <a:pPr marL="457200" lvl="0" indent="-317500">
              <a:spcBef>
                <a:spcPts val="0"/>
              </a:spcBef>
              <a:spcAft>
                <a:spcPts val="0"/>
              </a:spcAft>
              <a:buSzPts val="1400"/>
              <a:buChar char="➢"/>
            </a:pPr>
            <a:r>
              <a:rPr lang="fr"/>
              <a:t>Structure du programme :</a:t>
            </a: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fr"/>
              <a:t>24</a:t>
            </a:fld>
            <a:endParaRPr/>
          </a:p>
        </p:txBody>
      </p:sp>
      <p:sp>
        <p:nvSpPr>
          <p:cNvPr id="247" name="Shape 247"/>
          <p:cNvSpPr txBox="1"/>
          <p:nvPr/>
        </p:nvSpPr>
        <p:spPr>
          <a:xfrm>
            <a:off x="687175" y="815725"/>
            <a:ext cx="7527900" cy="4241100"/>
          </a:xfrm>
          <a:prstGeom prst="rect">
            <a:avLst/>
          </a:prstGeom>
          <a:noFill/>
          <a:ln>
            <a:noFill/>
          </a:ln>
        </p:spPr>
        <p:txBody>
          <a:bodyPr spcFirstLastPara="1" wrap="square" lIns="91425" tIns="91425" rIns="91425" bIns="91425" anchor="ctr" anchorCtr="0">
            <a:noAutofit/>
          </a:bodyPr>
          <a:lstStyle/>
          <a:p>
            <a:pPr marL="0" lvl="0" indent="0" rtl="0">
              <a:lnSpc>
                <a:spcPct val="135714"/>
              </a:lnSpc>
              <a:spcBef>
                <a:spcPts val="0"/>
              </a:spcBef>
              <a:spcAft>
                <a:spcPts val="0"/>
              </a:spcAft>
              <a:buNone/>
            </a:pPr>
            <a:r>
              <a:rPr lang="fr" sz="1000" b="1">
                <a:solidFill>
                  <a:srgbClr val="073642"/>
                </a:solidFill>
                <a:latin typeface="Roboto Mono"/>
                <a:ea typeface="Roboto Mono"/>
                <a:cs typeface="Roboto Mono"/>
                <a:sym typeface="Roboto Mono"/>
              </a:rPr>
              <a:t>class</a:t>
            </a:r>
            <a:r>
              <a:rPr lang="fr" sz="1000">
                <a:solidFill>
                  <a:srgbClr val="333333"/>
                </a:solidFill>
                <a:latin typeface="Roboto Mono"/>
                <a:ea typeface="Roboto Mono"/>
                <a:cs typeface="Roboto Mono"/>
                <a:sym typeface="Roboto Mono"/>
              </a:rPr>
              <a:t> </a:t>
            </a:r>
            <a:r>
              <a:rPr lang="fr" sz="1000">
                <a:solidFill>
                  <a:srgbClr val="268BD2"/>
                </a:solidFill>
                <a:latin typeface="Roboto Mono"/>
                <a:ea typeface="Roboto Mono"/>
                <a:cs typeface="Roboto Mono"/>
                <a:sym typeface="Roboto Mono"/>
              </a:rPr>
              <a:t>SpeedVisitor</a:t>
            </a:r>
            <a:r>
              <a:rPr lang="fr" sz="1000">
                <a:solidFill>
                  <a:srgbClr val="333333"/>
                </a:solidFill>
                <a:latin typeface="Roboto Mono"/>
                <a:ea typeface="Roboto Mono"/>
                <a:cs typeface="Roboto Mono"/>
                <a:sym typeface="Roboto Mono"/>
              </a:rPr>
              <a:t> : </a:t>
            </a:r>
            <a:r>
              <a:rPr lang="fr" sz="1000" b="1">
                <a:solidFill>
                  <a:srgbClr val="073642"/>
                </a:solidFill>
                <a:latin typeface="Roboto Mono"/>
                <a:ea typeface="Roboto Mono"/>
                <a:cs typeface="Roboto Mono"/>
                <a:sym typeface="Roboto Mono"/>
              </a:rPr>
              <a:t>public</a:t>
            </a:r>
            <a:r>
              <a:rPr lang="fr" sz="1000">
                <a:solidFill>
                  <a:srgbClr val="333333"/>
                </a:solidFill>
                <a:latin typeface="Roboto Mono"/>
                <a:ea typeface="Roboto Mono"/>
                <a:cs typeface="Roboto Mono"/>
                <a:sym typeface="Roboto Mono"/>
              </a:rPr>
              <a:t> </a:t>
            </a:r>
            <a:r>
              <a:rPr lang="fr" sz="1000">
                <a:solidFill>
                  <a:srgbClr val="268BD2"/>
                </a:solidFill>
                <a:latin typeface="Roboto Mono"/>
                <a:ea typeface="Roboto Mono"/>
                <a:cs typeface="Roboto Mono"/>
                <a:sym typeface="Roboto Mono"/>
              </a:rPr>
              <a:t>Visitor</a:t>
            </a:r>
            <a:r>
              <a:rPr lang="fr" sz="1000">
                <a:solidFill>
                  <a:srgbClr val="333333"/>
                </a:solidFill>
                <a:latin typeface="Roboto Mono"/>
                <a:ea typeface="Roboto Mono"/>
                <a:cs typeface="Roboto Mono"/>
                <a:sym typeface="Roboto Mono"/>
              </a:rPr>
              <a:t> {</a:t>
            </a:r>
            <a:endParaRPr sz="1000" b="1">
              <a:solidFill>
                <a:srgbClr val="073642"/>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   </a:t>
            </a:r>
            <a:r>
              <a:rPr lang="fr" sz="1000">
                <a:solidFill>
                  <a:srgbClr val="268BD2"/>
                </a:solidFill>
                <a:latin typeface="Roboto Mono"/>
                <a:ea typeface="Roboto Mono"/>
                <a:cs typeface="Roboto Mono"/>
                <a:sym typeface="Roboto Mono"/>
              </a:rPr>
              <a:t>SpeedVisitor</a:t>
            </a:r>
            <a:r>
              <a:rPr lang="fr" sz="1000">
                <a:solidFill>
                  <a:srgbClr val="333333"/>
                </a:solidFill>
                <a:latin typeface="Roboto Mono"/>
                <a:ea typeface="Roboto Mono"/>
                <a:cs typeface="Roboto Mono"/>
                <a:sym typeface="Roboto Mono"/>
              </a:rPr>
              <a:t>() { }</a:t>
            </a:r>
            <a:endParaRPr sz="10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   </a:t>
            </a:r>
            <a:r>
              <a:rPr lang="fr" sz="1000" b="1">
                <a:solidFill>
                  <a:srgbClr val="073642"/>
                </a:solidFill>
                <a:latin typeface="Roboto Mono"/>
                <a:ea typeface="Roboto Mono"/>
                <a:cs typeface="Roboto Mono"/>
                <a:sym typeface="Roboto Mono"/>
              </a:rPr>
              <a:t>void</a:t>
            </a:r>
            <a:r>
              <a:rPr lang="fr" sz="1000">
                <a:solidFill>
                  <a:srgbClr val="333333"/>
                </a:solidFill>
                <a:latin typeface="Roboto Mono"/>
                <a:ea typeface="Roboto Mono"/>
                <a:cs typeface="Roboto Mono"/>
                <a:sym typeface="Roboto Mono"/>
              </a:rPr>
              <a:t> </a:t>
            </a:r>
            <a:r>
              <a:rPr lang="fr" sz="1000">
                <a:solidFill>
                  <a:srgbClr val="268BD2"/>
                </a:solidFill>
                <a:latin typeface="Roboto Mono"/>
                <a:ea typeface="Roboto Mono"/>
                <a:cs typeface="Roboto Mono"/>
                <a:sym typeface="Roboto Mono"/>
              </a:rPr>
              <a:t>visit</a:t>
            </a:r>
            <a:r>
              <a:rPr lang="fr" sz="1000">
                <a:solidFill>
                  <a:srgbClr val="333333"/>
                </a:solidFill>
                <a:latin typeface="Roboto Mono"/>
                <a:ea typeface="Roboto Mono"/>
                <a:cs typeface="Roboto Mono"/>
                <a:sym typeface="Roboto Mono"/>
              </a:rPr>
              <a:t>(Word</a:t>
            </a:r>
            <a:r>
              <a:rPr lang="fr" sz="1000">
                <a:solidFill>
                  <a:srgbClr val="859900"/>
                </a:solidFill>
                <a:latin typeface="Roboto Mono"/>
                <a:ea typeface="Roboto Mono"/>
                <a:cs typeface="Roboto Mono"/>
                <a:sym typeface="Roboto Mono"/>
              </a:rPr>
              <a:t>*</a:t>
            </a:r>
            <a:r>
              <a:rPr lang="fr" sz="1000">
                <a:solidFill>
                  <a:srgbClr val="333333"/>
                </a:solidFill>
                <a:latin typeface="Roboto Mono"/>
                <a:ea typeface="Roboto Mono"/>
                <a:cs typeface="Roboto Mono"/>
                <a:sym typeface="Roboto Mono"/>
              </a:rPr>
              <a:t> w) {</a:t>
            </a:r>
            <a:endParaRPr sz="10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       </a:t>
            </a:r>
            <a:r>
              <a:rPr lang="fr" sz="1000">
                <a:solidFill>
                  <a:srgbClr val="859900"/>
                </a:solidFill>
                <a:latin typeface="Roboto Mono"/>
                <a:ea typeface="Roboto Mono"/>
                <a:cs typeface="Roboto Mono"/>
                <a:sym typeface="Roboto Mono"/>
              </a:rPr>
              <a:t>if</a:t>
            </a:r>
            <a:r>
              <a:rPr lang="fr" sz="1000">
                <a:solidFill>
                  <a:srgbClr val="333333"/>
                </a:solidFill>
                <a:latin typeface="Roboto Mono"/>
                <a:ea typeface="Roboto Mono"/>
                <a:cs typeface="Roboto Mono"/>
                <a:sym typeface="Roboto Mono"/>
              </a:rPr>
              <a:t> (w-&gt;</a:t>
            </a:r>
            <a:r>
              <a:rPr lang="fr" sz="1000">
                <a:solidFill>
                  <a:srgbClr val="268BD2"/>
                </a:solidFill>
                <a:latin typeface="Roboto Mono"/>
                <a:ea typeface="Roboto Mono"/>
                <a:cs typeface="Roboto Mono"/>
                <a:sym typeface="Roboto Mono"/>
              </a:rPr>
              <a:t>kind</a:t>
            </a:r>
            <a:r>
              <a:rPr lang="fr" sz="1000">
                <a:solidFill>
                  <a:srgbClr val="333333"/>
                </a:solidFill>
                <a:latin typeface="Roboto Mono"/>
                <a:ea typeface="Roboto Mono"/>
                <a:cs typeface="Roboto Mono"/>
                <a:sym typeface="Roboto Mono"/>
              </a:rPr>
              <a:t> </a:t>
            </a:r>
            <a:r>
              <a:rPr lang="fr" sz="1000">
                <a:solidFill>
                  <a:srgbClr val="859900"/>
                </a:solidFill>
                <a:latin typeface="Roboto Mono"/>
                <a:ea typeface="Roboto Mono"/>
                <a:cs typeface="Roboto Mono"/>
                <a:sym typeface="Roboto Mono"/>
              </a:rPr>
              <a:t>==</a:t>
            </a:r>
            <a:r>
              <a:rPr lang="fr" sz="1000">
                <a:solidFill>
                  <a:srgbClr val="333333"/>
                </a:solidFill>
                <a:latin typeface="Roboto Mono"/>
                <a:ea typeface="Roboto Mono"/>
                <a:cs typeface="Roboto Mono"/>
                <a:sym typeface="Roboto Mono"/>
              </a:rPr>
              <a:t> Token::G) {</a:t>
            </a:r>
            <a:endParaRPr sz="10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           </a:t>
            </a:r>
            <a:r>
              <a:rPr lang="fr" sz="1000">
                <a:solidFill>
                  <a:srgbClr val="859900"/>
                </a:solidFill>
                <a:latin typeface="Roboto Mono"/>
                <a:ea typeface="Roboto Mono"/>
                <a:cs typeface="Roboto Mono"/>
                <a:sym typeface="Roboto Mono"/>
              </a:rPr>
              <a:t>if</a:t>
            </a:r>
            <a:r>
              <a:rPr lang="fr" sz="1000">
                <a:solidFill>
                  <a:srgbClr val="333333"/>
                </a:solidFill>
                <a:latin typeface="Roboto Mono"/>
                <a:ea typeface="Roboto Mono"/>
                <a:cs typeface="Roboto Mono"/>
                <a:sym typeface="Roboto Mono"/>
              </a:rPr>
              <a:t> (w-&gt;</a:t>
            </a:r>
            <a:r>
              <a:rPr lang="fr" sz="1000">
                <a:solidFill>
                  <a:srgbClr val="268BD2"/>
                </a:solidFill>
                <a:latin typeface="Roboto Mono"/>
                <a:ea typeface="Roboto Mono"/>
                <a:cs typeface="Roboto Mono"/>
                <a:sym typeface="Roboto Mono"/>
              </a:rPr>
              <a:t>value</a:t>
            </a:r>
            <a:r>
              <a:rPr lang="fr" sz="1000">
                <a:solidFill>
                  <a:srgbClr val="333333"/>
                </a:solidFill>
                <a:latin typeface="Roboto Mono"/>
                <a:ea typeface="Roboto Mono"/>
                <a:cs typeface="Roboto Mono"/>
                <a:sym typeface="Roboto Mono"/>
              </a:rPr>
              <a:t> </a:t>
            </a:r>
            <a:r>
              <a:rPr lang="fr" sz="1000">
                <a:solidFill>
                  <a:srgbClr val="859900"/>
                </a:solidFill>
                <a:latin typeface="Roboto Mono"/>
                <a:ea typeface="Roboto Mono"/>
                <a:cs typeface="Roboto Mono"/>
                <a:sym typeface="Roboto Mono"/>
              </a:rPr>
              <a:t>==</a:t>
            </a:r>
            <a:r>
              <a:rPr lang="fr" sz="1000">
                <a:solidFill>
                  <a:srgbClr val="333333"/>
                </a:solidFill>
                <a:latin typeface="Roboto Mono"/>
                <a:ea typeface="Roboto Mono"/>
                <a:cs typeface="Roboto Mono"/>
                <a:sym typeface="Roboto Mono"/>
              </a:rPr>
              <a:t> </a:t>
            </a:r>
            <a:r>
              <a:rPr lang="fr" sz="1000">
                <a:solidFill>
                  <a:srgbClr val="D33682"/>
                </a:solidFill>
                <a:latin typeface="Roboto Mono"/>
                <a:ea typeface="Roboto Mono"/>
                <a:cs typeface="Roboto Mono"/>
                <a:sym typeface="Roboto Mono"/>
              </a:rPr>
              <a:t>70</a:t>
            </a:r>
            <a:r>
              <a:rPr lang="fr" sz="1000">
                <a:solidFill>
                  <a:srgbClr val="333333"/>
                </a:solidFill>
                <a:latin typeface="Roboto Mono"/>
                <a:ea typeface="Roboto Mono"/>
                <a:cs typeface="Roboto Mono"/>
                <a:sym typeface="Roboto Mono"/>
              </a:rPr>
              <a:t>) {</a:t>
            </a:r>
            <a:endParaRPr sz="10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               units_ </a:t>
            </a:r>
            <a:r>
              <a:rPr lang="fr" sz="1000">
                <a:solidFill>
                  <a:srgbClr val="859900"/>
                </a:solidFill>
                <a:latin typeface="Roboto Mono"/>
                <a:ea typeface="Roboto Mono"/>
                <a:cs typeface="Roboto Mono"/>
                <a:sym typeface="Roboto Mono"/>
              </a:rPr>
              <a:t>=</a:t>
            </a:r>
            <a:r>
              <a:rPr lang="fr" sz="1000">
                <a:solidFill>
                  <a:srgbClr val="333333"/>
                </a:solidFill>
                <a:latin typeface="Roboto Mono"/>
                <a:ea typeface="Roboto Mono"/>
                <a:cs typeface="Roboto Mono"/>
                <a:sym typeface="Roboto Mono"/>
              </a:rPr>
              <a:t> SpeedVisitor::Imperial;</a:t>
            </a:r>
            <a:endParaRPr sz="10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           } </a:t>
            </a:r>
            <a:r>
              <a:rPr lang="fr" sz="1000">
                <a:solidFill>
                  <a:srgbClr val="859900"/>
                </a:solidFill>
                <a:latin typeface="Roboto Mono"/>
                <a:ea typeface="Roboto Mono"/>
                <a:cs typeface="Roboto Mono"/>
                <a:sym typeface="Roboto Mono"/>
              </a:rPr>
              <a:t>else</a:t>
            </a:r>
            <a:r>
              <a:rPr lang="fr" sz="1000">
                <a:solidFill>
                  <a:srgbClr val="333333"/>
                </a:solidFill>
                <a:latin typeface="Roboto Mono"/>
                <a:ea typeface="Roboto Mono"/>
                <a:cs typeface="Roboto Mono"/>
                <a:sym typeface="Roboto Mono"/>
              </a:rPr>
              <a:t> </a:t>
            </a:r>
            <a:r>
              <a:rPr lang="fr" sz="1000">
                <a:solidFill>
                  <a:srgbClr val="859900"/>
                </a:solidFill>
                <a:latin typeface="Roboto Mono"/>
                <a:ea typeface="Roboto Mono"/>
                <a:cs typeface="Roboto Mono"/>
                <a:sym typeface="Roboto Mono"/>
              </a:rPr>
              <a:t>if</a:t>
            </a:r>
            <a:r>
              <a:rPr lang="fr" sz="1000">
                <a:solidFill>
                  <a:srgbClr val="333333"/>
                </a:solidFill>
                <a:latin typeface="Roboto Mono"/>
                <a:ea typeface="Roboto Mono"/>
                <a:cs typeface="Roboto Mono"/>
                <a:sym typeface="Roboto Mono"/>
              </a:rPr>
              <a:t> (w-&gt;</a:t>
            </a:r>
            <a:r>
              <a:rPr lang="fr" sz="1000">
                <a:solidFill>
                  <a:srgbClr val="268BD2"/>
                </a:solidFill>
                <a:latin typeface="Roboto Mono"/>
                <a:ea typeface="Roboto Mono"/>
                <a:cs typeface="Roboto Mono"/>
                <a:sym typeface="Roboto Mono"/>
              </a:rPr>
              <a:t>value</a:t>
            </a:r>
            <a:r>
              <a:rPr lang="fr" sz="1000">
                <a:solidFill>
                  <a:srgbClr val="333333"/>
                </a:solidFill>
                <a:latin typeface="Roboto Mono"/>
                <a:ea typeface="Roboto Mono"/>
                <a:cs typeface="Roboto Mono"/>
                <a:sym typeface="Roboto Mono"/>
              </a:rPr>
              <a:t> </a:t>
            </a:r>
            <a:r>
              <a:rPr lang="fr" sz="1000">
                <a:solidFill>
                  <a:srgbClr val="859900"/>
                </a:solidFill>
                <a:latin typeface="Roboto Mono"/>
                <a:ea typeface="Roboto Mono"/>
                <a:cs typeface="Roboto Mono"/>
                <a:sym typeface="Roboto Mono"/>
              </a:rPr>
              <a:t>==</a:t>
            </a:r>
            <a:r>
              <a:rPr lang="fr" sz="1000">
                <a:solidFill>
                  <a:srgbClr val="333333"/>
                </a:solidFill>
                <a:latin typeface="Roboto Mono"/>
                <a:ea typeface="Roboto Mono"/>
                <a:cs typeface="Roboto Mono"/>
                <a:sym typeface="Roboto Mono"/>
              </a:rPr>
              <a:t> </a:t>
            </a:r>
            <a:r>
              <a:rPr lang="fr" sz="1000">
                <a:solidFill>
                  <a:srgbClr val="D33682"/>
                </a:solidFill>
                <a:latin typeface="Roboto Mono"/>
                <a:ea typeface="Roboto Mono"/>
                <a:cs typeface="Roboto Mono"/>
                <a:sym typeface="Roboto Mono"/>
              </a:rPr>
              <a:t>71</a:t>
            </a:r>
            <a:r>
              <a:rPr lang="fr" sz="1000">
                <a:solidFill>
                  <a:srgbClr val="333333"/>
                </a:solidFill>
                <a:latin typeface="Roboto Mono"/>
                <a:ea typeface="Roboto Mono"/>
                <a:cs typeface="Roboto Mono"/>
                <a:sym typeface="Roboto Mono"/>
              </a:rPr>
              <a:t>) {</a:t>
            </a:r>
            <a:endParaRPr sz="10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               units_ </a:t>
            </a:r>
            <a:r>
              <a:rPr lang="fr" sz="1000">
                <a:solidFill>
                  <a:srgbClr val="859900"/>
                </a:solidFill>
                <a:latin typeface="Roboto Mono"/>
                <a:ea typeface="Roboto Mono"/>
                <a:cs typeface="Roboto Mono"/>
                <a:sym typeface="Roboto Mono"/>
              </a:rPr>
              <a:t>=</a:t>
            </a:r>
            <a:r>
              <a:rPr lang="fr" sz="1000">
                <a:solidFill>
                  <a:srgbClr val="333333"/>
                </a:solidFill>
                <a:latin typeface="Roboto Mono"/>
                <a:ea typeface="Roboto Mono"/>
                <a:cs typeface="Roboto Mono"/>
                <a:sym typeface="Roboto Mono"/>
              </a:rPr>
              <a:t> SpeedVisitor::Metrics;</a:t>
            </a:r>
            <a:endParaRPr sz="10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           } </a:t>
            </a:r>
            <a:r>
              <a:rPr lang="fr" sz="1000">
                <a:solidFill>
                  <a:srgbClr val="859900"/>
                </a:solidFill>
                <a:latin typeface="Roboto Mono"/>
                <a:ea typeface="Roboto Mono"/>
                <a:cs typeface="Roboto Mono"/>
                <a:sym typeface="Roboto Mono"/>
              </a:rPr>
              <a:t>else</a:t>
            </a:r>
            <a:r>
              <a:rPr lang="fr" sz="1000">
                <a:solidFill>
                  <a:srgbClr val="333333"/>
                </a:solidFill>
                <a:latin typeface="Roboto Mono"/>
                <a:ea typeface="Roboto Mono"/>
                <a:cs typeface="Roboto Mono"/>
                <a:sym typeface="Roboto Mono"/>
              </a:rPr>
              <a:t> </a:t>
            </a:r>
            <a:r>
              <a:rPr lang="fr" sz="1000">
                <a:solidFill>
                  <a:srgbClr val="859900"/>
                </a:solidFill>
                <a:latin typeface="Roboto Mono"/>
                <a:ea typeface="Roboto Mono"/>
                <a:cs typeface="Roboto Mono"/>
                <a:sym typeface="Roboto Mono"/>
              </a:rPr>
              <a:t>if</a:t>
            </a:r>
            <a:r>
              <a:rPr lang="fr" sz="1000">
                <a:solidFill>
                  <a:srgbClr val="333333"/>
                </a:solidFill>
                <a:latin typeface="Roboto Mono"/>
                <a:ea typeface="Roboto Mono"/>
                <a:cs typeface="Roboto Mono"/>
                <a:sym typeface="Roboto Mono"/>
              </a:rPr>
              <a:t> (w-&gt;</a:t>
            </a:r>
            <a:r>
              <a:rPr lang="fr" sz="1000">
                <a:solidFill>
                  <a:srgbClr val="268BD2"/>
                </a:solidFill>
                <a:latin typeface="Roboto Mono"/>
                <a:ea typeface="Roboto Mono"/>
                <a:cs typeface="Roboto Mono"/>
                <a:sym typeface="Roboto Mono"/>
              </a:rPr>
              <a:t>value</a:t>
            </a:r>
            <a:r>
              <a:rPr lang="fr" sz="1000">
                <a:solidFill>
                  <a:srgbClr val="333333"/>
                </a:solidFill>
                <a:latin typeface="Roboto Mono"/>
                <a:ea typeface="Roboto Mono"/>
                <a:cs typeface="Roboto Mono"/>
                <a:sym typeface="Roboto Mono"/>
              </a:rPr>
              <a:t> </a:t>
            </a:r>
            <a:r>
              <a:rPr lang="fr" sz="1000">
                <a:solidFill>
                  <a:srgbClr val="859900"/>
                </a:solidFill>
                <a:latin typeface="Roboto Mono"/>
                <a:ea typeface="Roboto Mono"/>
                <a:cs typeface="Roboto Mono"/>
                <a:sym typeface="Roboto Mono"/>
              </a:rPr>
              <a:t>==</a:t>
            </a:r>
            <a:r>
              <a:rPr lang="fr" sz="1000">
                <a:solidFill>
                  <a:srgbClr val="333333"/>
                </a:solidFill>
                <a:latin typeface="Roboto Mono"/>
                <a:ea typeface="Roboto Mono"/>
                <a:cs typeface="Roboto Mono"/>
                <a:sym typeface="Roboto Mono"/>
              </a:rPr>
              <a:t> </a:t>
            </a:r>
            <a:r>
              <a:rPr lang="fr" sz="1000">
                <a:solidFill>
                  <a:srgbClr val="D33682"/>
                </a:solidFill>
                <a:latin typeface="Roboto Mono"/>
                <a:ea typeface="Roboto Mono"/>
                <a:cs typeface="Roboto Mono"/>
                <a:sym typeface="Roboto Mono"/>
              </a:rPr>
              <a:t>96</a:t>
            </a:r>
            <a:r>
              <a:rPr lang="fr" sz="1000">
                <a:solidFill>
                  <a:srgbClr val="333333"/>
                </a:solidFill>
                <a:latin typeface="Roboto Mono"/>
                <a:ea typeface="Roboto Mono"/>
                <a:cs typeface="Roboto Mono"/>
                <a:sym typeface="Roboto Mono"/>
              </a:rPr>
              <a:t>) {</a:t>
            </a:r>
            <a:endParaRPr sz="10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               speed_kind_ </a:t>
            </a:r>
            <a:r>
              <a:rPr lang="fr" sz="1000">
                <a:solidFill>
                  <a:srgbClr val="859900"/>
                </a:solidFill>
                <a:latin typeface="Roboto Mono"/>
                <a:ea typeface="Roboto Mono"/>
                <a:cs typeface="Roboto Mono"/>
                <a:sym typeface="Roboto Mono"/>
              </a:rPr>
              <a:t>=</a:t>
            </a:r>
            <a:r>
              <a:rPr lang="fr" sz="1000">
                <a:solidFill>
                  <a:srgbClr val="333333"/>
                </a:solidFill>
                <a:latin typeface="Roboto Mono"/>
                <a:ea typeface="Roboto Mono"/>
                <a:cs typeface="Roboto Mono"/>
                <a:sym typeface="Roboto Mono"/>
              </a:rPr>
              <a:t> SpeedVisitor::ConstantSurfaceSpeed;</a:t>
            </a:r>
            <a:endParaRPr sz="10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           } </a:t>
            </a:r>
            <a:r>
              <a:rPr lang="fr" sz="1000">
                <a:solidFill>
                  <a:srgbClr val="859900"/>
                </a:solidFill>
                <a:latin typeface="Roboto Mono"/>
                <a:ea typeface="Roboto Mono"/>
                <a:cs typeface="Roboto Mono"/>
                <a:sym typeface="Roboto Mono"/>
              </a:rPr>
              <a:t>else</a:t>
            </a:r>
            <a:r>
              <a:rPr lang="fr" sz="1000">
                <a:solidFill>
                  <a:srgbClr val="333333"/>
                </a:solidFill>
                <a:latin typeface="Roboto Mono"/>
                <a:ea typeface="Roboto Mono"/>
                <a:cs typeface="Roboto Mono"/>
                <a:sym typeface="Roboto Mono"/>
              </a:rPr>
              <a:t> </a:t>
            </a:r>
            <a:r>
              <a:rPr lang="fr" sz="1000">
                <a:solidFill>
                  <a:srgbClr val="859900"/>
                </a:solidFill>
                <a:latin typeface="Roboto Mono"/>
                <a:ea typeface="Roboto Mono"/>
                <a:cs typeface="Roboto Mono"/>
                <a:sym typeface="Roboto Mono"/>
              </a:rPr>
              <a:t>if</a:t>
            </a:r>
            <a:r>
              <a:rPr lang="fr" sz="1000">
                <a:solidFill>
                  <a:srgbClr val="333333"/>
                </a:solidFill>
                <a:latin typeface="Roboto Mono"/>
                <a:ea typeface="Roboto Mono"/>
                <a:cs typeface="Roboto Mono"/>
                <a:sym typeface="Roboto Mono"/>
              </a:rPr>
              <a:t> (w-&gt;</a:t>
            </a:r>
            <a:r>
              <a:rPr lang="fr" sz="1000">
                <a:solidFill>
                  <a:srgbClr val="268BD2"/>
                </a:solidFill>
                <a:latin typeface="Roboto Mono"/>
                <a:ea typeface="Roboto Mono"/>
                <a:cs typeface="Roboto Mono"/>
                <a:sym typeface="Roboto Mono"/>
              </a:rPr>
              <a:t>value</a:t>
            </a:r>
            <a:r>
              <a:rPr lang="fr" sz="1000">
                <a:solidFill>
                  <a:srgbClr val="333333"/>
                </a:solidFill>
                <a:latin typeface="Roboto Mono"/>
                <a:ea typeface="Roboto Mono"/>
                <a:cs typeface="Roboto Mono"/>
                <a:sym typeface="Roboto Mono"/>
              </a:rPr>
              <a:t> </a:t>
            </a:r>
            <a:r>
              <a:rPr lang="fr" sz="1000">
                <a:solidFill>
                  <a:srgbClr val="859900"/>
                </a:solidFill>
                <a:latin typeface="Roboto Mono"/>
                <a:ea typeface="Roboto Mono"/>
                <a:cs typeface="Roboto Mono"/>
                <a:sym typeface="Roboto Mono"/>
              </a:rPr>
              <a:t>==</a:t>
            </a:r>
            <a:r>
              <a:rPr lang="fr" sz="1000">
                <a:solidFill>
                  <a:srgbClr val="333333"/>
                </a:solidFill>
                <a:latin typeface="Roboto Mono"/>
                <a:ea typeface="Roboto Mono"/>
                <a:cs typeface="Roboto Mono"/>
                <a:sym typeface="Roboto Mono"/>
              </a:rPr>
              <a:t> </a:t>
            </a:r>
            <a:r>
              <a:rPr lang="fr" sz="1000">
                <a:solidFill>
                  <a:srgbClr val="D33682"/>
                </a:solidFill>
                <a:latin typeface="Roboto Mono"/>
                <a:ea typeface="Roboto Mono"/>
                <a:cs typeface="Roboto Mono"/>
                <a:sym typeface="Roboto Mono"/>
              </a:rPr>
              <a:t>97</a:t>
            </a:r>
            <a:r>
              <a:rPr lang="fr" sz="1000">
                <a:solidFill>
                  <a:srgbClr val="333333"/>
                </a:solidFill>
                <a:latin typeface="Roboto Mono"/>
                <a:ea typeface="Roboto Mono"/>
                <a:cs typeface="Roboto Mono"/>
                <a:sym typeface="Roboto Mono"/>
              </a:rPr>
              <a:t>) {</a:t>
            </a:r>
            <a:endParaRPr sz="10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               speed_kind_ </a:t>
            </a:r>
            <a:r>
              <a:rPr lang="fr" sz="1000">
                <a:solidFill>
                  <a:srgbClr val="859900"/>
                </a:solidFill>
                <a:latin typeface="Roboto Mono"/>
                <a:ea typeface="Roboto Mono"/>
                <a:cs typeface="Roboto Mono"/>
                <a:sym typeface="Roboto Mono"/>
              </a:rPr>
              <a:t>=</a:t>
            </a:r>
            <a:r>
              <a:rPr lang="fr" sz="1000">
                <a:solidFill>
                  <a:srgbClr val="333333"/>
                </a:solidFill>
                <a:latin typeface="Roboto Mono"/>
                <a:ea typeface="Roboto Mono"/>
                <a:cs typeface="Roboto Mono"/>
                <a:sym typeface="Roboto Mono"/>
              </a:rPr>
              <a:t> SpeedVisitor::RevPerMinute;</a:t>
            </a:r>
            <a:endParaRPr sz="10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           }</a:t>
            </a:r>
            <a:endParaRPr sz="10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       } </a:t>
            </a:r>
            <a:r>
              <a:rPr lang="fr" sz="1000">
                <a:solidFill>
                  <a:srgbClr val="859900"/>
                </a:solidFill>
                <a:latin typeface="Roboto Mono"/>
                <a:ea typeface="Roboto Mono"/>
                <a:cs typeface="Roboto Mono"/>
                <a:sym typeface="Roboto Mono"/>
              </a:rPr>
              <a:t>else</a:t>
            </a:r>
            <a:r>
              <a:rPr lang="fr" sz="1000">
                <a:solidFill>
                  <a:srgbClr val="333333"/>
                </a:solidFill>
                <a:latin typeface="Roboto Mono"/>
                <a:ea typeface="Roboto Mono"/>
                <a:cs typeface="Roboto Mono"/>
                <a:sym typeface="Roboto Mono"/>
              </a:rPr>
              <a:t> </a:t>
            </a:r>
            <a:r>
              <a:rPr lang="fr" sz="1000">
                <a:solidFill>
                  <a:srgbClr val="859900"/>
                </a:solidFill>
                <a:latin typeface="Roboto Mono"/>
                <a:ea typeface="Roboto Mono"/>
                <a:cs typeface="Roboto Mono"/>
                <a:sym typeface="Roboto Mono"/>
              </a:rPr>
              <a:t>if</a:t>
            </a:r>
            <a:r>
              <a:rPr lang="fr" sz="1000">
                <a:solidFill>
                  <a:srgbClr val="333333"/>
                </a:solidFill>
                <a:latin typeface="Roboto Mono"/>
                <a:ea typeface="Roboto Mono"/>
                <a:cs typeface="Roboto Mono"/>
                <a:sym typeface="Roboto Mono"/>
              </a:rPr>
              <a:t> (w-&gt;</a:t>
            </a:r>
            <a:r>
              <a:rPr lang="fr" sz="1000">
                <a:solidFill>
                  <a:srgbClr val="268BD2"/>
                </a:solidFill>
                <a:latin typeface="Roboto Mono"/>
                <a:ea typeface="Roboto Mono"/>
                <a:cs typeface="Roboto Mono"/>
                <a:sym typeface="Roboto Mono"/>
              </a:rPr>
              <a:t>kind</a:t>
            </a:r>
            <a:r>
              <a:rPr lang="fr" sz="1000">
                <a:solidFill>
                  <a:srgbClr val="333333"/>
                </a:solidFill>
                <a:latin typeface="Roboto Mono"/>
                <a:ea typeface="Roboto Mono"/>
                <a:cs typeface="Roboto Mono"/>
                <a:sym typeface="Roboto Mono"/>
              </a:rPr>
              <a:t> </a:t>
            </a:r>
            <a:r>
              <a:rPr lang="fr" sz="1000">
                <a:solidFill>
                  <a:srgbClr val="859900"/>
                </a:solidFill>
                <a:latin typeface="Roboto Mono"/>
                <a:ea typeface="Roboto Mono"/>
                <a:cs typeface="Roboto Mono"/>
                <a:sym typeface="Roboto Mono"/>
              </a:rPr>
              <a:t>==</a:t>
            </a:r>
            <a:r>
              <a:rPr lang="fr" sz="1000">
                <a:solidFill>
                  <a:srgbClr val="333333"/>
                </a:solidFill>
                <a:latin typeface="Roboto Mono"/>
                <a:ea typeface="Roboto Mono"/>
                <a:cs typeface="Roboto Mono"/>
                <a:sym typeface="Roboto Mono"/>
              </a:rPr>
              <a:t> Token::S) {</a:t>
            </a:r>
            <a:endParaRPr sz="1000" i="1">
              <a:solidFill>
                <a:srgbClr val="93A1A1"/>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           speed_records_.</a:t>
            </a:r>
            <a:r>
              <a:rPr lang="fr" sz="1000">
                <a:solidFill>
                  <a:srgbClr val="268BD2"/>
                </a:solidFill>
                <a:latin typeface="Roboto Mono"/>
                <a:ea typeface="Roboto Mono"/>
                <a:cs typeface="Roboto Mono"/>
                <a:sym typeface="Roboto Mono"/>
              </a:rPr>
              <a:t>emplace_back</a:t>
            </a:r>
            <a:r>
              <a:rPr lang="fr" sz="1000">
                <a:solidFill>
                  <a:srgbClr val="333333"/>
                </a:solidFill>
                <a:latin typeface="Roboto Mono"/>
                <a:ea typeface="Roboto Mono"/>
                <a:cs typeface="Roboto Mono"/>
                <a:sym typeface="Roboto Mono"/>
              </a:rPr>
              <a:t>(</a:t>
            </a:r>
            <a:r>
              <a:rPr lang="fr" sz="1000">
                <a:solidFill>
                  <a:srgbClr val="D33682"/>
                </a:solidFill>
                <a:latin typeface="Roboto Mono"/>
                <a:ea typeface="Roboto Mono"/>
                <a:cs typeface="Roboto Mono"/>
                <a:sym typeface="Roboto Mono"/>
              </a:rPr>
              <a:t>0</a:t>
            </a:r>
            <a:r>
              <a:rPr lang="fr" sz="1000">
                <a:solidFill>
                  <a:srgbClr val="333333"/>
                </a:solidFill>
                <a:latin typeface="Roboto Mono"/>
                <a:ea typeface="Roboto Mono"/>
                <a:cs typeface="Roboto Mono"/>
                <a:sym typeface="Roboto Mono"/>
              </a:rPr>
              <a:t>, w-&gt;</a:t>
            </a:r>
            <a:r>
              <a:rPr lang="fr" sz="1000">
                <a:solidFill>
                  <a:srgbClr val="268BD2"/>
                </a:solidFill>
                <a:latin typeface="Roboto Mono"/>
                <a:ea typeface="Roboto Mono"/>
                <a:cs typeface="Roboto Mono"/>
                <a:sym typeface="Roboto Mono"/>
              </a:rPr>
              <a:t>value</a:t>
            </a:r>
            <a:r>
              <a:rPr lang="fr" sz="1000">
                <a:solidFill>
                  <a:srgbClr val="333333"/>
                </a:solidFill>
                <a:latin typeface="Roboto Mono"/>
                <a:ea typeface="Roboto Mono"/>
                <a:cs typeface="Roboto Mono"/>
                <a:sym typeface="Roboto Mono"/>
              </a:rPr>
              <a:t>, </a:t>
            </a:r>
            <a:r>
              <a:rPr lang="fr" sz="1000">
                <a:solidFill>
                  <a:srgbClr val="268BD2"/>
                </a:solidFill>
                <a:latin typeface="Roboto Mono"/>
                <a:ea typeface="Roboto Mono"/>
                <a:cs typeface="Roboto Mono"/>
                <a:sym typeface="Roboto Mono"/>
              </a:rPr>
              <a:t>calcSpindleSpeed</a:t>
            </a:r>
            <a:r>
              <a:rPr lang="fr" sz="1000">
                <a:solidFill>
                  <a:srgbClr val="333333"/>
                </a:solidFill>
                <a:latin typeface="Roboto Mono"/>
                <a:ea typeface="Roboto Mono"/>
                <a:cs typeface="Roboto Mono"/>
                <a:sym typeface="Roboto Mono"/>
              </a:rPr>
              <a:t>());</a:t>
            </a:r>
            <a:endParaRPr sz="10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       }</a:t>
            </a:r>
            <a:endParaRPr sz="10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   }</a:t>
            </a:r>
            <a:endParaRPr sz="1000">
              <a:solidFill>
                <a:srgbClr val="333333"/>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   </a:t>
            </a:r>
            <a:r>
              <a:rPr lang="fr" sz="1000" b="1">
                <a:solidFill>
                  <a:srgbClr val="073642"/>
                </a:solidFill>
                <a:latin typeface="Roboto Mono"/>
                <a:ea typeface="Roboto Mono"/>
                <a:cs typeface="Roboto Mono"/>
                <a:sym typeface="Roboto Mono"/>
              </a:rPr>
              <a:t>struct</a:t>
            </a:r>
            <a:r>
              <a:rPr lang="fr" sz="1000">
                <a:solidFill>
                  <a:srgbClr val="333333"/>
                </a:solidFill>
                <a:latin typeface="Roboto Mono"/>
                <a:ea typeface="Roboto Mono"/>
                <a:cs typeface="Roboto Mono"/>
                <a:sym typeface="Roboto Mono"/>
              </a:rPr>
              <a:t> </a:t>
            </a:r>
            <a:r>
              <a:rPr lang="fr" sz="1000">
                <a:solidFill>
                  <a:srgbClr val="268BD2"/>
                </a:solidFill>
                <a:latin typeface="Roboto Mono"/>
                <a:ea typeface="Roboto Mono"/>
                <a:cs typeface="Roboto Mono"/>
                <a:sym typeface="Roboto Mono"/>
              </a:rPr>
              <a:t>SpeedRecord</a:t>
            </a:r>
            <a:r>
              <a:rPr lang="fr" sz="1000">
                <a:solidFill>
                  <a:srgbClr val="333333"/>
                </a:solidFill>
                <a:latin typeface="Roboto Mono"/>
                <a:ea typeface="Roboto Mono"/>
                <a:cs typeface="Roboto Mono"/>
                <a:sym typeface="Roboto Mono"/>
              </a:rPr>
              <a:t> { </a:t>
            </a:r>
            <a:r>
              <a:rPr lang="fr" sz="1000" b="1">
                <a:solidFill>
                  <a:srgbClr val="073642"/>
                </a:solidFill>
                <a:latin typeface="Roboto Mono"/>
                <a:ea typeface="Roboto Mono"/>
                <a:cs typeface="Roboto Mono"/>
                <a:sym typeface="Roboto Mono"/>
              </a:rPr>
              <a:t>unsigned</a:t>
            </a:r>
            <a:r>
              <a:rPr lang="fr" sz="1000">
                <a:solidFill>
                  <a:srgbClr val="333333"/>
                </a:solidFill>
                <a:latin typeface="Roboto Mono"/>
                <a:ea typeface="Roboto Mono"/>
                <a:cs typeface="Roboto Mono"/>
                <a:sym typeface="Roboto Mono"/>
              </a:rPr>
              <a:t> line; </a:t>
            </a:r>
            <a:r>
              <a:rPr lang="fr" sz="1000" b="1">
                <a:solidFill>
                  <a:srgbClr val="073642"/>
                </a:solidFill>
                <a:latin typeface="Roboto Mono"/>
                <a:ea typeface="Roboto Mono"/>
                <a:cs typeface="Roboto Mono"/>
                <a:sym typeface="Roboto Mono"/>
              </a:rPr>
              <a:t>float</a:t>
            </a:r>
            <a:r>
              <a:rPr lang="fr" sz="1000">
                <a:solidFill>
                  <a:srgbClr val="333333"/>
                </a:solidFill>
                <a:latin typeface="Roboto Mono"/>
                <a:ea typeface="Roboto Mono"/>
                <a:cs typeface="Roboto Mono"/>
                <a:sym typeface="Roboto Mono"/>
              </a:rPr>
              <a:t> value; </a:t>
            </a:r>
            <a:r>
              <a:rPr lang="fr" sz="1000" b="1">
                <a:solidFill>
                  <a:srgbClr val="073642"/>
                </a:solidFill>
                <a:latin typeface="Roboto Mono"/>
                <a:ea typeface="Roboto Mono"/>
                <a:cs typeface="Roboto Mono"/>
                <a:sym typeface="Roboto Mono"/>
              </a:rPr>
              <a:t>float</a:t>
            </a:r>
            <a:r>
              <a:rPr lang="fr" sz="1000">
                <a:solidFill>
                  <a:srgbClr val="333333"/>
                </a:solidFill>
                <a:latin typeface="Roboto Mono"/>
                <a:ea typeface="Roboto Mono"/>
                <a:cs typeface="Roboto Mono"/>
                <a:sym typeface="Roboto Mono"/>
              </a:rPr>
              <a:t> calculatedValue; }</a:t>
            </a:r>
            <a:endParaRPr sz="1000" i="1">
              <a:solidFill>
                <a:srgbClr val="93A1A1"/>
              </a:solidFill>
              <a:latin typeface="Roboto Mono"/>
              <a:ea typeface="Roboto Mono"/>
              <a:cs typeface="Roboto Mono"/>
              <a:sym typeface="Roboto Mono"/>
            </a:endParaRPr>
          </a:p>
          <a:p>
            <a:pPr marL="0" lvl="0" indent="0" rtl="0">
              <a:lnSpc>
                <a:spcPct val="135714"/>
              </a:lnSpc>
              <a:spcBef>
                <a:spcPts val="0"/>
              </a:spcBef>
              <a:spcAft>
                <a:spcPts val="0"/>
              </a:spcAft>
              <a:buNone/>
            </a:pPr>
            <a:r>
              <a:rPr lang="fr" sz="1000">
                <a:solidFill>
                  <a:srgbClr val="333333"/>
                </a:solidFill>
                <a:latin typeface="Roboto Mono"/>
                <a:ea typeface="Roboto Mono"/>
                <a:cs typeface="Roboto Mono"/>
                <a:sym typeface="Roboto Mono"/>
              </a:rPr>
              <a:t>};</a:t>
            </a:r>
            <a:endParaRPr sz="1000" b="1">
              <a:solidFill>
                <a:srgbClr val="073642"/>
              </a:solidFill>
              <a:latin typeface="Roboto Mono"/>
              <a:ea typeface="Roboto Mono"/>
              <a:cs typeface="Roboto Mono"/>
              <a:sym typeface="Roboto Mono"/>
            </a:endParaRPr>
          </a:p>
        </p:txBody>
      </p:sp>
      <p:sp>
        <p:nvSpPr>
          <p:cNvPr id="248" name="Shape 248"/>
          <p:cNvSpPr txBox="1">
            <a:spLocks noGrp="1"/>
          </p:cNvSpPr>
          <p:nvPr>
            <p:ph type="title"/>
          </p:nvPr>
        </p:nvSpPr>
        <p:spPr>
          <a:xfrm>
            <a:off x="311688" y="0"/>
            <a:ext cx="8520600" cy="8313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1600"/>
              </a:spcAft>
              <a:buClr>
                <a:schemeClr val="dk1"/>
              </a:buClr>
              <a:buSzPts val="1100"/>
              <a:buFont typeface="Arial"/>
              <a:buNone/>
            </a:pPr>
            <a:r>
              <a:rPr lang="fr" sz="2400" i="1" dirty="0">
                <a:solidFill>
                  <a:schemeClr val="lt2"/>
                </a:solidFill>
                <a:latin typeface="Economica" panose="020B0604020202020204" charset="0"/>
                <a:ea typeface="Open Sans"/>
                <a:cs typeface="Open Sans"/>
                <a:sym typeface="Open Sans"/>
              </a:rPr>
              <a:t>IV.	</a:t>
            </a:r>
            <a:r>
              <a:rPr lang="fr" sz="2400" i="1" u="sng" dirty="0">
                <a:solidFill>
                  <a:schemeClr val="lt2"/>
                </a:solidFill>
                <a:latin typeface="Economica" panose="020B0604020202020204" charset="0"/>
                <a:ea typeface="Open Sans"/>
                <a:cs typeface="Open Sans"/>
                <a:sym typeface="Open Sans"/>
              </a:rPr>
              <a:t>Environnement de programmation</a:t>
            </a:r>
            <a:endParaRPr dirty="0">
              <a:latin typeface="Economica" panose="020B060402020202020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fr"/>
              <a:t>25</a:t>
            </a:fld>
            <a:endParaRPr/>
          </a:p>
        </p:txBody>
      </p:sp>
      <p:pic>
        <p:nvPicPr>
          <p:cNvPr id="254" name="Shape 254"/>
          <p:cNvPicPr preferRelativeResize="0"/>
          <p:nvPr/>
        </p:nvPicPr>
        <p:blipFill>
          <a:blip r:embed="rId3">
            <a:alphaModFix/>
          </a:blip>
          <a:stretch>
            <a:fillRect/>
          </a:stretch>
        </p:blipFill>
        <p:spPr>
          <a:xfrm>
            <a:off x="780900" y="1145325"/>
            <a:ext cx="6776799" cy="3425524"/>
          </a:xfrm>
          <a:prstGeom prst="rect">
            <a:avLst/>
          </a:prstGeom>
          <a:noFill/>
          <a:ln>
            <a:noFill/>
          </a:ln>
        </p:spPr>
      </p:pic>
      <p:sp>
        <p:nvSpPr>
          <p:cNvPr id="255" name="Shape 255"/>
          <p:cNvSpPr txBox="1"/>
          <p:nvPr/>
        </p:nvSpPr>
        <p:spPr>
          <a:xfrm>
            <a:off x="228600" y="4310700"/>
            <a:ext cx="7938900" cy="832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fr" sz="1100">
                <a:solidFill>
                  <a:schemeClr val="dk1"/>
                </a:solidFill>
              </a:rPr>
              <a:t>sachant Vc la vitesse de coupe (m/min) et d le diamètre de l’objet en rotation (mm)</a:t>
            </a:r>
            <a:endParaRPr/>
          </a:p>
        </p:txBody>
      </p:sp>
      <p:sp>
        <p:nvSpPr>
          <p:cNvPr id="256" name="Shape 256"/>
          <p:cNvSpPr txBox="1">
            <a:spLocks noGrp="1"/>
          </p:cNvSpPr>
          <p:nvPr>
            <p:ph type="title"/>
          </p:nvPr>
        </p:nvSpPr>
        <p:spPr>
          <a:xfrm>
            <a:off x="228588" y="0"/>
            <a:ext cx="8520600" cy="8313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1600"/>
              </a:spcAft>
              <a:buClr>
                <a:schemeClr val="dk1"/>
              </a:buClr>
              <a:buSzPts val="1100"/>
              <a:buFont typeface="Arial"/>
              <a:buNone/>
            </a:pPr>
            <a:r>
              <a:rPr lang="fr" sz="2400" i="1" dirty="0">
                <a:solidFill>
                  <a:schemeClr val="lt2"/>
                </a:solidFill>
                <a:latin typeface="Economica" panose="020B0604020202020204" charset="0"/>
                <a:ea typeface="Open Sans"/>
                <a:cs typeface="Open Sans"/>
                <a:sym typeface="Open Sans"/>
              </a:rPr>
              <a:t>IV.	</a:t>
            </a:r>
            <a:r>
              <a:rPr lang="fr" sz="2400" i="1" u="sng" dirty="0">
                <a:solidFill>
                  <a:schemeClr val="lt2"/>
                </a:solidFill>
                <a:latin typeface="Economica" panose="020B0604020202020204" charset="0"/>
                <a:ea typeface="Open Sans"/>
                <a:cs typeface="Open Sans"/>
                <a:sym typeface="Open Sans"/>
              </a:rPr>
              <a:t>Environnement de programmation</a:t>
            </a:r>
            <a:endParaRPr dirty="0">
              <a:latin typeface="Economica" panose="020B0604020202020204" charset="0"/>
            </a:endParaRPr>
          </a:p>
        </p:txBody>
      </p:sp>
      <p:sp>
        <p:nvSpPr>
          <p:cNvPr id="257" name="Shape 257"/>
          <p:cNvSpPr txBox="1"/>
          <p:nvPr/>
        </p:nvSpPr>
        <p:spPr>
          <a:xfrm>
            <a:off x="281125" y="655950"/>
            <a:ext cx="2998500" cy="393600"/>
          </a:xfrm>
          <a:prstGeom prst="rect">
            <a:avLst/>
          </a:prstGeom>
          <a:noFill/>
          <a:ln>
            <a:noFill/>
          </a:ln>
        </p:spPr>
        <p:txBody>
          <a:bodyPr spcFirstLastPara="1" wrap="square" lIns="91425" tIns="91425" rIns="91425" bIns="91425" anchor="t" anchorCtr="0">
            <a:noAutofit/>
          </a:bodyPr>
          <a:lstStyle/>
          <a:p>
            <a:pPr marL="457200" lvl="0" indent="-317500">
              <a:spcBef>
                <a:spcPts val="0"/>
              </a:spcBef>
              <a:spcAft>
                <a:spcPts val="0"/>
              </a:spcAft>
              <a:buSzPts val="1400"/>
              <a:buChar char="➢"/>
            </a:pPr>
            <a:r>
              <a:rPr lang="fr"/>
              <a:t>Paramètres machine-outil :</a:t>
            </a: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fr"/>
              <a:t>26</a:t>
            </a:fld>
            <a:endParaRPr/>
          </a:p>
        </p:txBody>
      </p:sp>
      <p:pic>
        <p:nvPicPr>
          <p:cNvPr id="263" name="Shape 263"/>
          <p:cNvPicPr preferRelativeResize="0"/>
          <p:nvPr/>
        </p:nvPicPr>
        <p:blipFill>
          <a:blip r:embed="rId3">
            <a:alphaModFix/>
          </a:blip>
          <a:stretch>
            <a:fillRect/>
          </a:stretch>
        </p:blipFill>
        <p:spPr>
          <a:xfrm>
            <a:off x="3429137" y="830113"/>
            <a:ext cx="2285725" cy="3026075"/>
          </a:xfrm>
          <a:prstGeom prst="rect">
            <a:avLst/>
          </a:prstGeom>
          <a:noFill/>
          <a:ln>
            <a:noFill/>
          </a:ln>
        </p:spPr>
      </p:pic>
      <p:sp>
        <p:nvSpPr>
          <p:cNvPr id="264" name="Shape 264"/>
          <p:cNvSpPr txBox="1"/>
          <p:nvPr/>
        </p:nvSpPr>
        <p:spPr>
          <a:xfrm>
            <a:off x="268475" y="4161000"/>
            <a:ext cx="7533000" cy="8994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fr" sz="1100">
                <a:solidFill>
                  <a:schemeClr val="dk1"/>
                </a:solidFill>
              </a:rPr>
              <a:t>sachant pour la fraiseuse fz l’avance par dent par tour et Z le nombre de dents et pour la tourneuse f l’avance par tour</a:t>
            </a:r>
            <a:endParaRPr/>
          </a:p>
        </p:txBody>
      </p:sp>
      <p:sp>
        <p:nvSpPr>
          <p:cNvPr id="265" name="Shape 265"/>
          <p:cNvSpPr txBox="1">
            <a:spLocks noGrp="1"/>
          </p:cNvSpPr>
          <p:nvPr>
            <p:ph type="title"/>
          </p:nvPr>
        </p:nvSpPr>
        <p:spPr>
          <a:xfrm>
            <a:off x="228588" y="0"/>
            <a:ext cx="8520600" cy="8313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1600"/>
              </a:spcAft>
              <a:buClr>
                <a:schemeClr val="dk1"/>
              </a:buClr>
              <a:buSzPts val="1100"/>
              <a:buFont typeface="Arial"/>
              <a:buNone/>
            </a:pPr>
            <a:r>
              <a:rPr lang="fr" sz="2400" i="1" dirty="0">
                <a:solidFill>
                  <a:schemeClr val="lt2"/>
                </a:solidFill>
                <a:latin typeface="Economica" panose="020B0604020202020204" charset="0"/>
                <a:ea typeface="Open Sans"/>
                <a:cs typeface="Open Sans"/>
                <a:sym typeface="Open Sans"/>
              </a:rPr>
              <a:t>IV.	</a:t>
            </a:r>
            <a:r>
              <a:rPr lang="fr" sz="2400" i="1" u="sng" dirty="0">
                <a:solidFill>
                  <a:schemeClr val="lt2"/>
                </a:solidFill>
                <a:latin typeface="Economica" panose="020B0604020202020204" charset="0"/>
                <a:ea typeface="Open Sans"/>
                <a:cs typeface="Open Sans"/>
                <a:sym typeface="Open Sans"/>
              </a:rPr>
              <a:t>Environnement de programmation</a:t>
            </a:r>
            <a:endParaRPr dirty="0">
              <a:latin typeface="Economica" panose="020B060402020202020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311700" y="168214"/>
            <a:ext cx="8520600" cy="8313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fr" sz="2400" i="1" dirty="0" smtClean="0">
                <a:solidFill>
                  <a:schemeClr val="lt2"/>
                </a:solidFill>
              </a:rPr>
              <a:t>V.</a:t>
            </a:r>
            <a:r>
              <a:rPr lang="fr" sz="2400" i="1" u="sng" dirty="0">
                <a:solidFill>
                  <a:schemeClr val="lt2"/>
                </a:solidFill>
              </a:rPr>
              <a:t> </a:t>
            </a:r>
            <a:r>
              <a:rPr lang="fr" sz="2400" i="1" u="sng" dirty="0" smtClean="0">
                <a:solidFill>
                  <a:schemeClr val="lt2"/>
                </a:solidFill>
              </a:rPr>
              <a:t>Perspectives </a:t>
            </a:r>
            <a:r>
              <a:rPr lang="fr" sz="2400" i="1" u="sng" dirty="0">
                <a:solidFill>
                  <a:schemeClr val="lt2"/>
                </a:solidFill>
              </a:rPr>
              <a:t>d’évolution du projet</a:t>
            </a:r>
            <a:endParaRPr sz="2400" i="1" u="sng" dirty="0">
              <a:solidFill>
                <a:schemeClr val="lt2"/>
              </a:solidFill>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fr"/>
              <a:t>27</a:t>
            </a:fld>
            <a:endParaRPr/>
          </a:p>
        </p:txBody>
      </p:sp>
      <p:sp>
        <p:nvSpPr>
          <p:cNvPr id="3" name="Rectangle 2"/>
          <p:cNvSpPr/>
          <p:nvPr/>
        </p:nvSpPr>
        <p:spPr>
          <a:xfrm>
            <a:off x="865163" y="1751428"/>
            <a:ext cx="6822831" cy="1774845"/>
          </a:xfrm>
          <a:prstGeom prst="rect">
            <a:avLst/>
          </a:prstGeom>
        </p:spPr>
        <p:txBody>
          <a:bodyPr wrap="square">
            <a:spAutoFit/>
          </a:bodyPr>
          <a:lstStyle/>
          <a:p>
            <a:pPr fontAlgn="base">
              <a:spcAft>
                <a:spcPts val="1600"/>
              </a:spcAft>
              <a:buFont typeface="Arial" panose="020B0604020202020204" pitchFamily="34" charset="0"/>
              <a:buChar char="•"/>
            </a:pPr>
            <a:r>
              <a:rPr lang="fr-FR" sz="2400" dirty="0" smtClean="0">
                <a:latin typeface="Economica" panose="020B0604020202020204" charset="0"/>
              </a:rPr>
              <a:t> Simulation </a:t>
            </a:r>
            <a:r>
              <a:rPr lang="fr-FR" sz="2400" dirty="0">
                <a:latin typeface="Economica" panose="020B0604020202020204" charset="0"/>
              </a:rPr>
              <a:t>sur machine cartésienne : Transition du code vers la réalité</a:t>
            </a:r>
          </a:p>
          <a:p>
            <a:pPr fontAlgn="base">
              <a:spcAft>
                <a:spcPts val="1600"/>
              </a:spcAft>
              <a:buFont typeface="Arial" panose="020B0604020202020204" pitchFamily="34" charset="0"/>
              <a:buChar char="•"/>
            </a:pPr>
            <a:r>
              <a:rPr lang="fr-FR" sz="2400" dirty="0" smtClean="0">
                <a:latin typeface="Economica" panose="020B0604020202020204" charset="0"/>
              </a:rPr>
              <a:t> Pilotage </a:t>
            </a:r>
            <a:r>
              <a:rPr lang="fr-FR" sz="2400" dirty="0">
                <a:latin typeface="Economica" panose="020B0604020202020204" charset="0"/>
              </a:rPr>
              <a:t>avec rétroaction : Vérification et retour d’expérience pour une amélioration</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2668038" y="2027083"/>
            <a:ext cx="3641321" cy="540270"/>
          </a:xfrm>
        </p:spPr>
        <p:txBody>
          <a:bodyPr/>
          <a:lstStyle/>
          <a:p>
            <a:pPr marL="114300" indent="0">
              <a:buNone/>
            </a:pPr>
            <a:r>
              <a:rPr lang="fr-FR" sz="2800" dirty="0" smtClean="0">
                <a:latin typeface="Economica" panose="020B0604020202020204" charset="0"/>
              </a:rPr>
              <a:t>Merci de votre attention </a:t>
            </a:r>
            <a:r>
              <a:rPr lang="fr-FR" sz="2800" dirty="0" smtClean="0">
                <a:latin typeface="Economica" panose="020B0604020202020204" charset="0"/>
                <a:sym typeface="Wingdings" panose="05000000000000000000" pitchFamily="2" charset="2"/>
              </a:rPr>
              <a:t></a:t>
            </a:r>
            <a:endParaRPr lang="fr-FR" sz="2800" dirty="0">
              <a:latin typeface="Economica" panose="020B0604020202020204" charset="0"/>
            </a:endParaRPr>
          </a:p>
        </p:txBody>
      </p:sp>
      <p:sp>
        <p:nvSpPr>
          <p:cNvPr id="4" name="Espace réservé du numéro de diapositive 3"/>
          <p:cNvSpPr>
            <a:spLocks noGrp="1"/>
          </p:cNvSpPr>
          <p:nvPr>
            <p:ph type="sldNum" idx="12"/>
          </p:nvPr>
        </p:nvSpPr>
        <p:spPr/>
        <p:txBody>
          <a:bodyPr/>
          <a:lstStyle/>
          <a:p>
            <a:fld id="{00000000-1234-1234-1234-123412341234}" type="slidenum">
              <a:rPr lang="fr-FR" smtClean="0"/>
              <a:pPr/>
              <a:t>28</a:t>
            </a:fld>
            <a:endParaRPr lang="fr-FR" dirty="0"/>
          </a:p>
        </p:txBody>
      </p:sp>
      <p:sp>
        <p:nvSpPr>
          <p:cNvPr id="5" name="Shape 64"/>
          <p:cNvSpPr txBox="1"/>
          <p:nvPr/>
        </p:nvSpPr>
        <p:spPr>
          <a:xfrm>
            <a:off x="3767979" y="2567353"/>
            <a:ext cx="1063800" cy="5943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fr" sz="1100" dirty="0">
                <a:latin typeface="Economica" panose="020B0604020202020204" charset="0"/>
              </a:rPr>
              <a:t>Sbitri Youssra</a:t>
            </a:r>
            <a:endParaRPr sz="1100" dirty="0">
              <a:latin typeface="Economica" panose="020B0604020202020204" charset="0"/>
            </a:endParaRPr>
          </a:p>
          <a:p>
            <a:pPr marL="0" lvl="0" indent="0" algn="ctr">
              <a:spcBef>
                <a:spcPts val="0"/>
              </a:spcBef>
              <a:spcAft>
                <a:spcPts val="0"/>
              </a:spcAft>
              <a:buNone/>
            </a:pPr>
            <a:r>
              <a:rPr lang="fr" sz="1100" dirty="0">
                <a:latin typeface="Economica" panose="020B0604020202020204" charset="0"/>
              </a:rPr>
              <a:t>Pliya Tatiana</a:t>
            </a:r>
            <a:endParaRPr sz="1100" dirty="0">
              <a:latin typeface="Economica" panose="020B0604020202020204" charset="0"/>
            </a:endParaRPr>
          </a:p>
          <a:p>
            <a:pPr marL="0" lvl="0" indent="0" algn="ctr">
              <a:spcBef>
                <a:spcPts val="0"/>
              </a:spcBef>
              <a:spcAft>
                <a:spcPts val="0"/>
              </a:spcAft>
              <a:buNone/>
            </a:pPr>
            <a:r>
              <a:rPr lang="fr" sz="1100" dirty="0">
                <a:latin typeface="Economica" panose="020B0604020202020204" charset="0"/>
              </a:rPr>
              <a:t>Tétar Adrien</a:t>
            </a:r>
            <a:endParaRPr sz="1100" dirty="0">
              <a:latin typeface="Economica" panose="020B0604020202020204" charset="0"/>
            </a:endParaRPr>
          </a:p>
        </p:txBody>
      </p:sp>
    </p:spTree>
    <p:extLst>
      <p:ext uri="{BB962C8B-B14F-4D97-AF65-F5344CB8AC3E}">
        <p14:creationId xmlns:p14="http://schemas.microsoft.com/office/powerpoint/2010/main" val="19949102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fr" i="1" u="sng">
                <a:solidFill>
                  <a:schemeClr val="lt2"/>
                </a:solidFill>
              </a:rPr>
              <a:t>Plan de la présentation</a:t>
            </a:r>
            <a:endParaRPr i="1" u="sng">
              <a:solidFill>
                <a:schemeClr val="lt2"/>
              </a:solidFill>
            </a:endParaRPr>
          </a:p>
        </p:txBody>
      </p:sp>
      <p:sp>
        <p:nvSpPr>
          <p:cNvPr id="77" name="Shape 77"/>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latin typeface="Economica" panose="020B0604020202020204" charset="0"/>
            </a:endParaRPr>
          </a:p>
          <a:p>
            <a:pPr marL="457200" lvl="0" indent="-342900" rtl="0">
              <a:spcBef>
                <a:spcPts val="1600"/>
              </a:spcBef>
              <a:spcAft>
                <a:spcPts val="0"/>
              </a:spcAft>
              <a:buSzPts val="1800"/>
              <a:buAutoNum type="romanUcPeriod"/>
            </a:pPr>
            <a:r>
              <a:rPr lang="fr" dirty="0">
                <a:latin typeface="Economica" panose="020B0604020202020204" charset="0"/>
              </a:rPr>
              <a:t>Project Management Lifecycle</a:t>
            </a:r>
            <a:endParaRPr dirty="0">
              <a:latin typeface="Economica" panose="020B0604020202020204" charset="0"/>
            </a:endParaRPr>
          </a:p>
          <a:p>
            <a:pPr marL="457200" lvl="0" indent="-342900" rtl="0">
              <a:spcBef>
                <a:spcPts val="0"/>
              </a:spcBef>
              <a:spcAft>
                <a:spcPts val="0"/>
              </a:spcAft>
              <a:buClr>
                <a:srgbClr val="000000"/>
              </a:buClr>
              <a:buSzPts val="1800"/>
              <a:buAutoNum type="romanUcPeriod"/>
            </a:pPr>
            <a:r>
              <a:rPr lang="fr" dirty="0">
                <a:solidFill>
                  <a:srgbClr val="000000"/>
                </a:solidFill>
                <a:latin typeface="Economica" panose="020B0604020202020204" charset="0"/>
              </a:rPr>
              <a:t>Programmation de commande numérique</a:t>
            </a:r>
            <a:endParaRPr dirty="0">
              <a:solidFill>
                <a:srgbClr val="000000"/>
              </a:solidFill>
              <a:latin typeface="Economica" panose="020B0604020202020204" charset="0"/>
            </a:endParaRPr>
          </a:p>
          <a:p>
            <a:pPr marL="457200" lvl="0" indent="-342900" rtl="0">
              <a:spcBef>
                <a:spcPts val="0"/>
              </a:spcBef>
              <a:spcAft>
                <a:spcPts val="0"/>
              </a:spcAft>
              <a:buSzPts val="1800"/>
              <a:buAutoNum type="romanUcPeriod"/>
            </a:pPr>
            <a:r>
              <a:rPr lang="fr" dirty="0">
                <a:latin typeface="Economica" panose="020B0604020202020204" charset="0"/>
              </a:rPr>
              <a:t>Base de connaissances en usinage matériau/outil</a:t>
            </a:r>
            <a:endParaRPr dirty="0">
              <a:latin typeface="Economica" panose="020B0604020202020204" charset="0"/>
            </a:endParaRPr>
          </a:p>
          <a:p>
            <a:pPr marL="457200" lvl="0" indent="-342900" rtl="0">
              <a:spcBef>
                <a:spcPts val="0"/>
              </a:spcBef>
              <a:spcAft>
                <a:spcPts val="0"/>
              </a:spcAft>
              <a:buSzPts val="1800"/>
              <a:buAutoNum type="romanUcPeriod"/>
            </a:pPr>
            <a:r>
              <a:rPr lang="fr" dirty="0">
                <a:latin typeface="Economica" panose="020B0604020202020204" charset="0"/>
              </a:rPr>
              <a:t>Environnement de programmation</a:t>
            </a:r>
            <a:endParaRPr dirty="0">
              <a:latin typeface="Economica" panose="020B0604020202020204" charset="0"/>
            </a:endParaRPr>
          </a:p>
          <a:p>
            <a:pPr marL="457200" lvl="0" indent="-342900" rtl="0">
              <a:spcBef>
                <a:spcPts val="0"/>
              </a:spcBef>
              <a:spcAft>
                <a:spcPts val="0"/>
              </a:spcAft>
              <a:buSzPts val="1800"/>
              <a:buAutoNum type="romanUcPeriod"/>
            </a:pPr>
            <a:r>
              <a:rPr lang="fr" dirty="0">
                <a:latin typeface="Economica" panose="020B0604020202020204" charset="0"/>
              </a:rPr>
              <a:t>Perspectives d’évolution du projet (simulation, pilotage par rétroaction)</a:t>
            </a:r>
            <a:endParaRPr dirty="0">
              <a:latin typeface="Economica" panose="020B0604020202020204" charset="0"/>
            </a:endParaRPr>
          </a:p>
          <a:p>
            <a:pPr marL="0" lvl="0" indent="0" rtl="0">
              <a:spcBef>
                <a:spcPts val="1600"/>
              </a:spcBef>
              <a:spcAft>
                <a:spcPts val="0"/>
              </a:spcAft>
              <a:buNone/>
            </a:pPr>
            <a:endParaRPr dirty="0">
              <a:latin typeface="Economica" panose="020B0604020202020204" charset="0"/>
            </a:endParaRPr>
          </a:p>
          <a:p>
            <a:pPr marL="0" lvl="0" indent="0">
              <a:spcBef>
                <a:spcPts val="1600"/>
              </a:spcBef>
              <a:spcAft>
                <a:spcPts val="1600"/>
              </a:spcAft>
              <a:buNone/>
            </a:pPr>
            <a:endParaRPr dirty="0">
              <a:latin typeface="Economica" panose="020B0604020202020204" charset="0"/>
            </a:endParaRPr>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fr"/>
              <a:t>3</a:t>
            </a:f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95624"/>
            <a:ext cx="8520600" cy="831300"/>
          </a:xfrm>
          <a:prstGeom prst="rect">
            <a:avLst/>
          </a:prstGeom>
        </p:spPr>
        <p:txBody>
          <a:bodyPr spcFirstLastPara="1" wrap="square" lIns="91425" tIns="91425" rIns="91425" bIns="91425" anchor="b" anchorCtr="0">
            <a:noAutofit/>
          </a:bodyPr>
          <a:lstStyle/>
          <a:p>
            <a:pPr marL="457200" lvl="0" indent="-381000" algn="ctr" rtl="0">
              <a:lnSpc>
                <a:spcPct val="115000"/>
              </a:lnSpc>
              <a:spcBef>
                <a:spcPts val="0"/>
              </a:spcBef>
              <a:spcAft>
                <a:spcPts val="0"/>
              </a:spcAft>
              <a:buClr>
                <a:schemeClr val="lt2"/>
              </a:buClr>
              <a:buSzPts val="2400"/>
              <a:buFont typeface="Open Sans"/>
              <a:buAutoNum type="romanUcPeriod"/>
            </a:pPr>
            <a:r>
              <a:rPr lang="fr" sz="2400" i="1" u="sng" dirty="0">
                <a:solidFill>
                  <a:schemeClr val="lt2"/>
                </a:solidFill>
                <a:latin typeface="Economica" panose="020B0604020202020204" charset="0"/>
                <a:ea typeface="Open Sans"/>
                <a:cs typeface="Open Sans"/>
                <a:sym typeface="Open Sans"/>
              </a:rPr>
              <a:t>Project Management Lifecycle</a:t>
            </a:r>
            <a:endParaRPr sz="2400" i="1" u="sng" dirty="0">
              <a:solidFill>
                <a:schemeClr val="lt2"/>
              </a:solidFill>
              <a:latin typeface="Economica" panose="020B0604020202020204" charset="0"/>
            </a:endParaRPr>
          </a:p>
        </p:txBody>
      </p:sp>
      <p:sp>
        <p:nvSpPr>
          <p:cNvPr id="84" name="Shape 84"/>
          <p:cNvSpPr txBox="1">
            <a:spLocks noGrp="1"/>
          </p:cNvSpPr>
          <p:nvPr>
            <p:ph type="body" idx="1"/>
          </p:nvPr>
        </p:nvSpPr>
        <p:spPr>
          <a:xfrm>
            <a:off x="311700" y="1013975"/>
            <a:ext cx="8520600" cy="3955800"/>
          </a:xfrm>
          <a:prstGeom prst="rect">
            <a:avLst/>
          </a:prstGeom>
        </p:spPr>
        <p:txBody>
          <a:bodyPr spcFirstLastPara="1" wrap="square" lIns="91425" tIns="91425" rIns="91425" bIns="91425" anchor="t" anchorCtr="0">
            <a:noAutofit/>
          </a:bodyPr>
          <a:lstStyle/>
          <a:p>
            <a:pPr marL="457200" lvl="0" indent="-342900">
              <a:spcBef>
                <a:spcPts val="0"/>
              </a:spcBef>
              <a:spcAft>
                <a:spcPts val="0"/>
              </a:spcAft>
              <a:buSzPts val="1800"/>
              <a:buChar char="➢"/>
            </a:pPr>
            <a:r>
              <a:rPr lang="fr" dirty="0">
                <a:latin typeface="Economica" panose="020B0604020202020204" charset="0"/>
              </a:rPr>
              <a:t>Gestion du projet en 4 étapes :</a:t>
            </a:r>
            <a:endParaRPr dirty="0">
              <a:latin typeface="Economica" panose="020B0604020202020204" charset="0"/>
            </a:endParaRPr>
          </a:p>
        </p:txBody>
      </p:sp>
      <p:sp>
        <p:nvSpPr>
          <p:cNvPr id="85" name="Shape 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fr"/>
              <a:t>4</a:t>
            </a:fld>
            <a:endParaRPr/>
          </a:p>
        </p:txBody>
      </p:sp>
      <p:pic>
        <p:nvPicPr>
          <p:cNvPr id="86" name="Shape 86"/>
          <p:cNvPicPr preferRelativeResize="0"/>
          <p:nvPr/>
        </p:nvPicPr>
        <p:blipFill>
          <a:blip r:embed="rId3">
            <a:alphaModFix/>
          </a:blip>
          <a:stretch>
            <a:fillRect/>
          </a:stretch>
        </p:blipFill>
        <p:spPr>
          <a:xfrm>
            <a:off x="2639656" y="1338128"/>
            <a:ext cx="3460601" cy="346060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59700"/>
            <a:ext cx="8520600" cy="831300"/>
          </a:xfrm>
          <a:prstGeom prst="rect">
            <a:avLst/>
          </a:prstGeom>
        </p:spPr>
        <p:txBody>
          <a:bodyPr spcFirstLastPara="1" wrap="square" lIns="91425" tIns="91425" rIns="91425" bIns="91425" anchor="b" anchorCtr="0">
            <a:noAutofit/>
          </a:bodyPr>
          <a:lstStyle/>
          <a:p>
            <a:pPr marL="457200" lvl="0" indent="-381000" algn="ctr" rtl="0">
              <a:lnSpc>
                <a:spcPct val="115000"/>
              </a:lnSpc>
              <a:spcBef>
                <a:spcPts val="0"/>
              </a:spcBef>
              <a:spcAft>
                <a:spcPts val="0"/>
              </a:spcAft>
              <a:buClr>
                <a:schemeClr val="lt2"/>
              </a:buClr>
              <a:buSzPts val="2400"/>
              <a:buFont typeface="Open Sans"/>
              <a:buAutoNum type="romanUcPeriod"/>
            </a:pPr>
            <a:r>
              <a:rPr lang="fr" sz="2400" i="1" u="sng" dirty="0">
                <a:solidFill>
                  <a:schemeClr val="lt2"/>
                </a:solidFill>
                <a:latin typeface="Open Sans"/>
                <a:ea typeface="Open Sans"/>
                <a:cs typeface="Open Sans"/>
                <a:sym typeface="Open Sans"/>
              </a:rPr>
              <a:t>Project Management Lifecycle</a:t>
            </a:r>
            <a:endParaRPr dirty="0"/>
          </a:p>
        </p:txBody>
      </p:sp>
      <p:sp>
        <p:nvSpPr>
          <p:cNvPr id="92" name="Shape 92"/>
          <p:cNvSpPr txBox="1">
            <a:spLocks noGrp="1"/>
          </p:cNvSpPr>
          <p:nvPr>
            <p:ph type="body" idx="1"/>
          </p:nvPr>
        </p:nvSpPr>
        <p:spPr>
          <a:xfrm>
            <a:off x="0" y="873950"/>
            <a:ext cx="9144000" cy="4121400"/>
          </a:xfrm>
          <a:prstGeom prst="rect">
            <a:avLst/>
          </a:prstGeom>
        </p:spPr>
        <p:txBody>
          <a:bodyPr spcFirstLastPara="1" wrap="square" lIns="91425" tIns="91425" rIns="91425" bIns="91425" anchor="t" anchorCtr="0">
            <a:noAutofit/>
          </a:bodyPr>
          <a:lstStyle/>
          <a:p>
            <a:pPr marL="457200" marR="0" lvl="0" indent="-342900" rtl="0">
              <a:lnSpc>
                <a:spcPct val="120000"/>
              </a:lnSpc>
              <a:spcBef>
                <a:spcPts val="0"/>
              </a:spcBef>
              <a:spcAft>
                <a:spcPts val="0"/>
              </a:spcAft>
              <a:buClr>
                <a:srgbClr val="212529"/>
              </a:buClr>
              <a:buSzPts val="1800"/>
              <a:buFont typeface="Arial"/>
              <a:buAutoNum type="arabicParenR"/>
            </a:pPr>
            <a:r>
              <a:rPr lang="fr" sz="2000" dirty="0">
                <a:solidFill>
                  <a:srgbClr val="212529"/>
                </a:solidFill>
                <a:latin typeface="Economica" panose="020B0604020202020204" charset="0"/>
                <a:ea typeface="Arial"/>
                <a:cs typeface="Arial"/>
                <a:sym typeface="Arial"/>
              </a:rPr>
              <a:t>Création du projet :</a:t>
            </a:r>
            <a:endParaRPr sz="2000" dirty="0">
              <a:solidFill>
                <a:srgbClr val="212529"/>
              </a:solidFill>
              <a:latin typeface="Economica" panose="020B0604020202020204" charset="0"/>
              <a:ea typeface="Arial"/>
              <a:cs typeface="Arial"/>
              <a:sym typeface="Arial"/>
            </a:endParaRPr>
          </a:p>
          <a:p>
            <a:pPr marL="457200" marR="0" lvl="0" indent="-317500" rtl="0">
              <a:lnSpc>
                <a:spcPct val="120000"/>
              </a:lnSpc>
              <a:spcBef>
                <a:spcPts val="0"/>
              </a:spcBef>
              <a:spcAft>
                <a:spcPts val="0"/>
              </a:spcAft>
              <a:buClr>
                <a:srgbClr val="212529"/>
              </a:buClr>
              <a:buSzPts val="1400"/>
              <a:buFont typeface="Arial"/>
              <a:buChar char="➢"/>
            </a:pPr>
            <a:r>
              <a:rPr lang="fr" sz="1600" dirty="0">
                <a:solidFill>
                  <a:srgbClr val="212529"/>
                </a:solidFill>
                <a:latin typeface="Economica" panose="020B0604020202020204" charset="0"/>
                <a:ea typeface="Arial"/>
                <a:cs typeface="Arial"/>
                <a:sym typeface="Arial"/>
              </a:rPr>
              <a:t>Charte du projet :</a:t>
            </a:r>
            <a:endParaRPr sz="1600" dirty="0">
              <a:solidFill>
                <a:srgbClr val="212529"/>
              </a:solidFill>
              <a:latin typeface="Economica" panose="020B0604020202020204" charset="0"/>
              <a:ea typeface="Arial"/>
              <a:cs typeface="Arial"/>
              <a:sym typeface="Arial"/>
            </a:endParaRPr>
          </a:p>
          <a:p>
            <a:pPr marL="0" marR="0" lvl="0" indent="0" rtl="0">
              <a:lnSpc>
                <a:spcPct val="120000"/>
              </a:lnSpc>
              <a:spcBef>
                <a:spcPts val="400"/>
              </a:spcBef>
              <a:spcAft>
                <a:spcPts val="0"/>
              </a:spcAft>
              <a:buNone/>
            </a:pPr>
            <a:endParaRPr sz="1400" dirty="0">
              <a:solidFill>
                <a:srgbClr val="212529"/>
              </a:solidFill>
              <a:latin typeface="Economica" panose="020B0604020202020204" charset="0"/>
              <a:ea typeface="Arial"/>
              <a:cs typeface="Arial"/>
              <a:sym typeface="Arial"/>
            </a:endParaRPr>
          </a:p>
          <a:p>
            <a:pPr marL="0" marR="0" lvl="0" indent="0" rtl="0">
              <a:lnSpc>
                <a:spcPct val="120000"/>
              </a:lnSpc>
              <a:spcBef>
                <a:spcPts val="400"/>
              </a:spcBef>
              <a:spcAft>
                <a:spcPts val="0"/>
              </a:spcAft>
              <a:buNone/>
            </a:pPr>
            <a:endParaRPr sz="1400" dirty="0">
              <a:solidFill>
                <a:srgbClr val="212529"/>
              </a:solidFill>
              <a:latin typeface="Economica" panose="020B0604020202020204" charset="0"/>
              <a:ea typeface="Arial"/>
              <a:cs typeface="Arial"/>
              <a:sym typeface="Arial"/>
            </a:endParaRPr>
          </a:p>
          <a:p>
            <a:pPr marL="0" marR="0" lvl="0" indent="0" rtl="0">
              <a:lnSpc>
                <a:spcPct val="120000"/>
              </a:lnSpc>
              <a:spcBef>
                <a:spcPts val="400"/>
              </a:spcBef>
              <a:spcAft>
                <a:spcPts val="0"/>
              </a:spcAft>
              <a:buNone/>
            </a:pPr>
            <a:endParaRPr sz="1400" dirty="0">
              <a:solidFill>
                <a:srgbClr val="212529"/>
              </a:solidFill>
              <a:latin typeface="Economica" panose="020B0604020202020204" charset="0"/>
              <a:ea typeface="Arial"/>
              <a:cs typeface="Arial"/>
              <a:sym typeface="Arial"/>
            </a:endParaRPr>
          </a:p>
          <a:p>
            <a:pPr marL="0" marR="0" lvl="0" indent="0" rtl="0">
              <a:lnSpc>
                <a:spcPct val="120000"/>
              </a:lnSpc>
              <a:spcBef>
                <a:spcPts val="400"/>
              </a:spcBef>
              <a:spcAft>
                <a:spcPts val="0"/>
              </a:spcAft>
              <a:buNone/>
            </a:pPr>
            <a:endParaRPr sz="1400" dirty="0">
              <a:solidFill>
                <a:srgbClr val="212529"/>
              </a:solidFill>
              <a:latin typeface="Economica" panose="020B0604020202020204" charset="0"/>
              <a:ea typeface="Arial"/>
              <a:cs typeface="Arial"/>
              <a:sym typeface="Arial"/>
            </a:endParaRPr>
          </a:p>
          <a:p>
            <a:pPr marL="0" marR="0" lvl="0" indent="0" rtl="0">
              <a:lnSpc>
                <a:spcPct val="120000"/>
              </a:lnSpc>
              <a:spcBef>
                <a:spcPts val="400"/>
              </a:spcBef>
              <a:spcAft>
                <a:spcPts val="400"/>
              </a:spcAft>
              <a:buNone/>
            </a:pPr>
            <a:endParaRPr sz="1400" dirty="0">
              <a:solidFill>
                <a:srgbClr val="212529"/>
              </a:solidFill>
              <a:latin typeface="Economica" panose="020B0604020202020204" charset="0"/>
              <a:ea typeface="Arial"/>
              <a:cs typeface="Arial"/>
              <a:sym typeface="Arial"/>
            </a:endParaRPr>
          </a:p>
        </p:txBody>
      </p:sp>
      <p:sp>
        <p:nvSpPr>
          <p:cNvPr id="93" name="Shape 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fr"/>
              <a:t>5</a:t>
            </a:fld>
            <a:endParaRPr/>
          </a:p>
        </p:txBody>
      </p:sp>
      <p:sp>
        <p:nvSpPr>
          <p:cNvPr id="94" name="Shape 94"/>
          <p:cNvSpPr/>
          <p:nvPr/>
        </p:nvSpPr>
        <p:spPr>
          <a:xfrm>
            <a:off x="3543575" y="2348775"/>
            <a:ext cx="1611100" cy="530350"/>
          </a:xfrm>
          <a:prstGeom prst="flowChartPunchedTape">
            <a:avLst/>
          </a:prstGeom>
          <a:solidFill>
            <a:schemeClr val="accent6"/>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fr" sz="1000" dirty="0"/>
              <a:t>charte du projet Atelier G-code</a:t>
            </a:r>
            <a:endParaRPr sz="1000" dirty="0"/>
          </a:p>
        </p:txBody>
      </p:sp>
      <p:sp>
        <p:nvSpPr>
          <p:cNvPr id="95" name="Shape 95"/>
          <p:cNvSpPr/>
          <p:nvPr/>
        </p:nvSpPr>
        <p:spPr>
          <a:xfrm>
            <a:off x="1731225" y="1864475"/>
            <a:ext cx="1270800" cy="393600"/>
          </a:xfrm>
          <a:prstGeom prst="flowChartMagneticTape">
            <a:avLst/>
          </a:prstGeom>
          <a:solidFill>
            <a:srgbClr val="00B050"/>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Contraintes</a:t>
            </a:r>
            <a:endParaRPr sz="1000"/>
          </a:p>
        </p:txBody>
      </p:sp>
      <p:sp>
        <p:nvSpPr>
          <p:cNvPr id="96" name="Shape 96"/>
          <p:cNvSpPr/>
          <p:nvPr/>
        </p:nvSpPr>
        <p:spPr>
          <a:xfrm>
            <a:off x="6046450" y="2857963"/>
            <a:ext cx="1100700" cy="393600"/>
          </a:xfrm>
          <a:prstGeom prst="flowChartMagneticTape">
            <a:avLst/>
          </a:prstGeom>
          <a:solidFill>
            <a:srgbClr val="00B050"/>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Parties prenantes</a:t>
            </a:r>
            <a:endParaRPr sz="1000"/>
          </a:p>
        </p:txBody>
      </p:sp>
      <p:sp>
        <p:nvSpPr>
          <p:cNvPr id="97" name="Shape 97"/>
          <p:cNvSpPr/>
          <p:nvPr/>
        </p:nvSpPr>
        <p:spPr>
          <a:xfrm>
            <a:off x="5610050" y="1768375"/>
            <a:ext cx="1208400" cy="393600"/>
          </a:xfrm>
          <a:prstGeom prst="flowChartMagneticTape">
            <a:avLst/>
          </a:prstGeom>
          <a:solidFill>
            <a:srgbClr val="00B050"/>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fr" sz="1000" dirty="0"/>
              <a:t>Cahier des charges</a:t>
            </a:r>
            <a:endParaRPr sz="1000" dirty="0"/>
          </a:p>
        </p:txBody>
      </p:sp>
      <p:sp>
        <p:nvSpPr>
          <p:cNvPr id="98" name="Shape 98"/>
          <p:cNvSpPr/>
          <p:nvPr/>
        </p:nvSpPr>
        <p:spPr>
          <a:xfrm>
            <a:off x="1901325" y="3135350"/>
            <a:ext cx="1100700" cy="393600"/>
          </a:xfrm>
          <a:prstGeom prst="flowChartMagneticTape">
            <a:avLst/>
          </a:prstGeom>
          <a:solidFill>
            <a:srgbClr val="00B050"/>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Durée</a:t>
            </a:r>
            <a:endParaRPr sz="1000"/>
          </a:p>
        </p:txBody>
      </p:sp>
      <p:sp>
        <p:nvSpPr>
          <p:cNvPr id="99" name="Shape 99"/>
          <p:cNvSpPr/>
          <p:nvPr/>
        </p:nvSpPr>
        <p:spPr>
          <a:xfrm>
            <a:off x="5015800" y="3455150"/>
            <a:ext cx="1100700" cy="393600"/>
          </a:xfrm>
          <a:prstGeom prst="flowChartMagneticTape">
            <a:avLst/>
          </a:prstGeom>
          <a:solidFill>
            <a:srgbClr val="00B050"/>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Equipe projet</a:t>
            </a:r>
            <a:endParaRPr sz="1000"/>
          </a:p>
        </p:txBody>
      </p:sp>
      <p:sp>
        <p:nvSpPr>
          <p:cNvPr id="100" name="Shape 100"/>
          <p:cNvSpPr/>
          <p:nvPr/>
        </p:nvSpPr>
        <p:spPr>
          <a:xfrm>
            <a:off x="3181400" y="3455150"/>
            <a:ext cx="1100700" cy="393600"/>
          </a:xfrm>
          <a:prstGeom prst="flowChartMagneticTape">
            <a:avLst/>
          </a:prstGeom>
          <a:solidFill>
            <a:srgbClr val="00B050"/>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lgn="ctr" rtl="0">
              <a:spcBef>
                <a:spcPts val="0"/>
              </a:spcBef>
              <a:spcAft>
                <a:spcPts val="0"/>
              </a:spcAft>
              <a:buNone/>
            </a:pPr>
            <a:r>
              <a:rPr lang="fr" sz="1000"/>
              <a:t>Mission</a:t>
            </a:r>
            <a:endParaRPr sz="1000"/>
          </a:p>
        </p:txBody>
      </p:sp>
      <p:sp>
        <p:nvSpPr>
          <p:cNvPr id="101" name="Shape 101"/>
          <p:cNvSpPr txBox="1"/>
          <p:nvPr/>
        </p:nvSpPr>
        <p:spPr>
          <a:xfrm>
            <a:off x="2716850" y="3947550"/>
            <a:ext cx="1986300" cy="6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 sz="1050" b="1" dirty="0">
                <a:solidFill>
                  <a:schemeClr val="tx1"/>
                </a:solidFill>
                <a:latin typeface="Economica" panose="020B0604020202020204" charset="0"/>
              </a:rPr>
              <a:t>Créer un environnement de développement qui aide à a la programmation du G-Code</a:t>
            </a:r>
            <a:endParaRPr sz="1050" b="1" dirty="0">
              <a:solidFill>
                <a:schemeClr val="tx1"/>
              </a:solidFill>
              <a:latin typeface="Economica" panose="020B0604020202020204" charset="0"/>
            </a:endParaRPr>
          </a:p>
        </p:txBody>
      </p:sp>
      <p:sp>
        <p:nvSpPr>
          <p:cNvPr id="102" name="Shape 102"/>
          <p:cNvSpPr txBox="1"/>
          <p:nvPr/>
        </p:nvSpPr>
        <p:spPr>
          <a:xfrm>
            <a:off x="420325" y="3528950"/>
            <a:ext cx="1361100" cy="530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 sz="1000">
                <a:latin typeface="Economica" panose="020B0604020202020204" charset="0"/>
              </a:rPr>
              <a:t>Du 23-Octobre-2017</a:t>
            </a:r>
            <a:endParaRPr sz="1000">
              <a:latin typeface="Economica" panose="020B0604020202020204" charset="0"/>
            </a:endParaRPr>
          </a:p>
          <a:p>
            <a:pPr marL="0" lvl="0" indent="0" algn="ctr" rtl="0">
              <a:spcBef>
                <a:spcPts val="0"/>
              </a:spcBef>
              <a:spcAft>
                <a:spcPts val="0"/>
              </a:spcAft>
              <a:buNone/>
            </a:pPr>
            <a:r>
              <a:rPr lang="fr" sz="1000">
                <a:latin typeface="Economica" panose="020B0604020202020204" charset="0"/>
              </a:rPr>
              <a:t>Au 15 Avril</a:t>
            </a:r>
            <a:endParaRPr sz="1000">
              <a:latin typeface="Economica" panose="020B0604020202020204" charset="0"/>
            </a:endParaRPr>
          </a:p>
        </p:txBody>
      </p:sp>
      <p:sp>
        <p:nvSpPr>
          <p:cNvPr id="103" name="Shape 103"/>
          <p:cNvSpPr txBox="1"/>
          <p:nvPr/>
        </p:nvSpPr>
        <p:spPr>
          <a:xfrm>
            <a:off x="4743200" y="3947550"/>
            <a:ext cx="2942100" cy="1109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 sz="1000" b="1">
                <a:solidFill>
                  <a:srgbClr val="C27BA0"/>
                </a:solidFill>
                <a:latin typeface="Economica" panose="020B0604020202020204" charset="0"/>
              </a:rPr>
              <a:t>Tétar Adrien : </a:t>
            </a:r>
            <a:endParaRPr sz="1000" b="1">
              <a:solidFill>
                <a:srgbClr val="C27BA0"/>
              </a:solidFill>
              <a:latin typeface="Economica" panose="020B0604020202020204" charset="0"/>
            </a:endParaRPr>
          </a:p>
          <a:p>
            <a:pPr marL="0" lvl="0" indent="0" rtl="0">
              <a:spcBef>
                <a:spcPts val="0"/>
              </a:spcBef>
              <a:spcAft>
                <a:spcPts val="0"/>
              </a:spcAft>
              <a:buNone/>
            </a:pPr>
            <a:r>
              <a:rPr lang="fr" sz="1000">
                <a:latin typeface="Economica" panose="020B0604020202020204" charset="0"/>
              </a:rPr>
              <a:t>Chef de projet/Responsable développement informatique</a:t>
            </a:r>
            <a:endParaRPr sz="1000">
              <a:latin typeface="Economica" panose="020B0604020202020204" charset="0"/>
            </a:endParaRPr>
          </a:p>
          <a:p>
            <a:pPr marL="0" lvl="0" indent="0" rtl="0">
              <a:spcBef>
                <a:spcPts val="0"/>
              </a:spcBef>
              <a:spcAft>
                <a:spcPts val="0"/>
              </a:spcAft>
              <a:buNone/>
            </a:pPr>
            <a:r>
              <a:rPr lang="fr" sz="1000" b="1">
                <a:solidFill>
                  <a:srgbClr val="C27BA0"/>
                </a:solidFill>
                <a:latin typeface="Economica" panose="020B0604020202020204" charset="0"/>
              </a:rPr>
              <a:t>Pliya Tatiana &amp; Sbitri Youssra : </a:t>
            </a:r>
            <a:r>
              <a:rPr lang="fr" sz="1000">
                <a:latin typeface="Economica" panose="020B0604020202020204" charset="0"/>
              </a:rPr>
              <a:t>Co-Responsables gestion de projet/Consultants en usinage</a:t>
            </a:r>
            <a:endParaRPr sz="1000">
              <a:latin typeface="Economica" panose="020B0604020202020204" charset="0"/>
            </a:endParaRPr>
          </a:p>
        </p:txBody>
      </p:sp>
      <p:sp>
        <p:nvSpPr>
          <p:cNvPr id="104" name="Shape 104"/>
          <p:cNvSpPr txBox="1"/>
          <p:nvPr/>
        </p:nvSpPr>
        <p:spPr>
          <a:xfrm>
            <a:off x="7254975" y="2672900"/>
            <a:ext cx="1853400" cy="1170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 sz="1000">
                <a:latin typeface="Economica" panose="020B0604020202020204" charset="0"/>
              </a:rPr>
              <a:t>Expert Cs Com : </a:t>
            </a:r>
            <a:endParaRPr sz="1000">
              <a:latin typeface="Economica" panose="020B0604020202020204" charset="0"/>
            </a:endParaRPr>
          </a:p>
          <a:p>
            <a:pPr marL="0" lvl="0" indent="0" rtl="0">
              <a:spcBef>
                <a:spcPts val="0"/>
              </a:spcBef>
              <a:spcAft>
                <a:spcPts val="0"/>
              </a:spcAft>
              <a:buNone/>
            </a:pPr>
            <a:r>
              <a:rPr lang="fr" sz="1000" b="1">
                <a:solidFill>
                  <a:srgbClr val="C27BA0"/>
                </a:solidFill>
                <a:latin typeface="Economica" panose="020B0604020202020204" charset="0"/>
              </a:rPr>
              <a:t>M. Felecan Peter</a:t>
            </a:r>
            <a:endParaRPr sz="1000" b="1">
              <a:solidFill>
                <a:srgbClr val="C27BA0"/>
              </a:solidFill>
              <a:latin typeface="Economica" panose="020B0604020202020204" charset="0"/>
            </a:endParaRPr>
          </a:p>
          <a:p>
            <a:pPr marL="0" lvl="0" indent="0" rtl="0">
              <a:spcBef>
                <a:spcPts val="0"/>
              </a:spcBef>
              <a:spcAft>
                <a:spcPts val="0"/>
              </a:spcAft>
              <a:buNone/>
            </a:pPr>
            <a:r>
              <a:rPr lang="fr" sz="1000">
                <a:latin typeface="Economica" panose="020B0604020202020204" charset="0"/>
              </a:rPr>
              <a:t>Superviseur ESIEE :</a:t>
            </a:r>
            <a:endParaRPr sz="1000">
              <a:latin typeface="Economica" panose="020B0604020202020204" charset="0"/>
            </a:endParaRPr>
          </a:p>
          <a:p>
            <a:pPr marL="0" lvl="0" indent="0" rtl="0">
              <a:spcBef>
                <a:spcPts val="0"/>
              </a:spcBef>
              <a:spcAft>
                <a:spcPts val="0"/>
              </a:spcAft>
              <a:buNone/>
            </a:pPr>
            <a:r>
              <a:rPr lang="fr" sz="1000" b="1">
                <a:solidFill>
                  <a:srgbClr val="C27BA0"/>
                </a:solidFill>
                <a:latin typeface="Economica" panose="020B0604020202020204" charset="0"/>
              </a:rPr>
              <a:t>M.</a:t>
            </a:r>
            <a:r>
              <a:rPr lang="fr" sz="1000" b="1">
                <a:solidFill>
                  <a:srgbClr val="C27BA0"/>
                </a:solidFill>
                <a:highlight>
                  <a:srgbClr val="FFFFFF"/>
                </a:highlight>
                <a:latin typeface="Economica" panose="020B0604020202020204" charset="0"/>
              </a:rPr>
              <a:t>Hadj Daoud</a:t>
            </a:r>
            <a:r>
              <a:rPr lang="fr" sz="900" b="1">
                <a:solidFill>
                  <a:srgbClr val="C27BA0"/>
                </a:solidFill>
                <a:highlight>
                  <a:srgbClr val="FFFFFF"/>
                </a:highlight>
                <a:latin typeface="Economica" panose="020B0604020202020204" charset="0"/>
              </a:rPr>
              <a:t> </a:t>
            </a:r>
            <a:r>
              <a:rPr lang="fr" sz="1000" b="1">
                <a:solidFill>
                  <a:srgbClr val="C27BA0"/>
                </a:solidFill>
                <a:highlight>
                  <a:srgbClr val="FFFFFF"/>
                </a:highlight>
                <a:latin typeface="Economica" panose="020B0604020202020204" charset="0"/>
              </a:rPr>
              <a:t>Mousselmal</a:t>
            </a:r>
            <a:endParaRPr sz="1000" b="1">
              <a:solidFill>
                <a:srgbClr val="C27BA0"/>
              </a:solidFill>
              <a:highlight>
                <a:srgbClr val="FFFFFF"/>
              </a:highlight>
              <a:latin typeface="Economica" panose="020B0604020202020204" charset="0"/>
            </a:endParaRPr>
          </a:p>
          <a:p>
            <a:pPr marL="0" lvl="0" indent="0" rtl="0">
              <a:spcBef>
                <a:spcPts val="0"/>
              </a:spcBef>
              <a:spcAft>
                <a:spcPts val="0"/>
              </a:spcAft>
              <a:buNone/>
            </a:pPr>
            <a:r>
              <a:rPr lang="fr" sz="1000">
                <a:highlight>
                  <a:srgbClr val="FFFFFF"/>
                </a:highlight>
                <a:latin typeface="Economica" panose="020B0604020202020204" charset="0"/>
              </a:rPr>
              <a:t>Equipe projet :</a:t>
            </a:r>
            <a:endParaRPr sz="1000">
              <a:highlight>
                <a:srgbClr val="FFFFFF"/>
              </a:highlight>
              <a:latin typeface="Economica" panose="020B0604020202020204" charset="0"/>
            </a:endParaRPr>
          </a:p>
          <a:p>
            <a:pPr marL="0" lvl="0" indent="0" rtl="0">
              <a:spcBef>
                <a:spcPts val="0"/>
              </a:spcBef>
              <a:spcAft>
                <a:spcPts val="0"/>
              </a:spcAft>
              <a:buNone/>
            </a:pPr>
            <a:r>
              <a:rPr lang="fr" sz="1000">
                <a:highlight>
                  <a:srgbClr val="FFFFFF"/>
                </a:highlight>
                <a:latin typeface="Economica" panose="020B0604020202020204" charset="0"/>
              </a:rPr>
              <a:t>Étudiants de l’ESIEE</a:t>
            </a:r>
            <a:endParaRPr sz="1000">
              <a:highlight>
                <a:srgbClr val="FFFFFF"/>
              </a:highlight>
              <a:latin typeface="Economica" panose="020B0604020202020204" charset="0"/>
            </a:endParaRPr>
          </a:p>
          <a:p>
            <a:pPr marL="0" lvl="0" indent="0" rtl="0">
              <a:spcBef>
                <a:spcPts val="0"/>
              </a:spcBef>
              <a:spcAft>
                <a:spcPts val="0"/>
              </a:spcAft>
              <a:buNone/>
            </a:pPr>
            <a:endParaRPr sz="1000">
              <a:latin typeface="Economica" panose="020B0604020202020204" charset="0"/>
            </a:endParaRPr>
          </a:p>
        </p:txBody>
      </p:sp>
      <p:sp>
        <p:nvSpPr>
          <p:cNvPr id="105" name="Shape 105"/>
          <p:cNvSpPr txBox="1"/>
          <p:nvPr/>
        </p:nvSpPr>
        <p:spPr>
          <a:xfrm>
            <a:off x="7367300" y="1147225"/>
            <a:ext cx="1741200" cy="1170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 sz="1000" dirty="0">
                <a:latin typeface="Economica" panose="020B0604020202020204" charset="0"/>
              </a:rPr>
              <a:t>-Editeur </a:t>
            </a:r>
            <a:endParaRPr sz="1000" dirty="0">
              <a:latin typeface="Economica" panose="020B0604020202020204" charset="0"/>
            </a:endParaRPr>
          </a:p>
          <a:p>
            <a:pPr marL="0" lvl="0" indent="0" rtl="0">
              <a:spcBef>
                <a:spcPts val="0"/>
              </a:spcBef>
              <a:spcAft>
                <a:spcPts val="0"/>
              </a:spcAft>
              <a:buNone/>
            </a:pPr>
            <a:r>
              <a:rPr lang="fr" sz="1000" dirty="0">
                <a:latin typeface="Economica" panose="020B0604020202020204" charset="0"/>
              </a:rPr>
              <a:t>-Coloration syntaxique</a:t>
            </a:r>
            <a:endParaRPr sz="1000" dirty="0">
              <a:latin typeface="Economica" panose="020B0604020202020204" charset="0"/>
            </a:endParaRPr>
          </a:p>
          <a:p>
            <a:pPr marL="0" lvl="0" indent="0" rtl="0">
              <a:spcBef>
                <a:spcPts val="0"/>
              </a:spcBef>
              <a:spcAft>
                <a:spcPts val="0"/>
              </a:spcAft>
              <a:buNone/>
            </a:pPr>
            <a:r>
              <a:rPr lang="fr" sz="1000" dirty="0">
                <a:latin typeface="Economica" panose="020B0604020202020204" charset="0"/>
              </a:rPr>
              <a:t>-Base de connaissance usinage</a:t>
            </a:r>
            <a:endParaRPr sz="1000" dirty="0">
              <a:latin typeface="Economica" panose="020B0604020202020204" charset="0"/>
            </a:endParaRPr>
          </a:p>
          <a:p>
            <a:pPr marL="0" lvl="0" indent="0" rtl="0">
              <a:spcBef>
                <a:spcPts val="0"/>
              </a:spcBef>
              <a:spcAft>
                <a:spcPts val="0"/>
              </a:spcAft>
              <a:buNone/>
            </a:pPr>
            <a:r>
              <a:rPr lang="fr" sz="1000" dirty="0">
                <a:latin typeface="Economica" panose="020B0604020202020204" charset="0"/>
              </a:rPr>
              <a:t>-Aide contextuelle</a:t>
            </a:r>
            <a:endParaRPr sz="1000" dirty="0">
              <a:latin typeface="Economica" panose="020B0604020202020204" charset="0"/>
            </a:endParaRPr>
          </a:p>
          <a:p>
            <a:pPr marL="0" lvl="0" indent="0" rtl="0">
              <a:spcBef>
                <a:spcPts val="0"/>
              </a:spcBef>
              <a:spcAft>
                <a:spcPts val="0"/>
              </a:spcAft>
              <a:buNone/>
            </a:pPr>
            <a:r>
              <a:rPr lang="fr" sz="1000" dirty="0">
                <a:latin typeface="Economica" panose="020B0604020202020204" charset="0"/>
              </a:rPr>
              <a:t>-Interpréteur de langage G-Code</a:t>
            </a:r>
            <a:endParaRPr sz="1000" dirty="0">
              <a:latin typeface="Economica" panose="020B0604020202020204" charset="0"/>
            </a:endParaRPr>
          </a:p>
        </p:txBody>
      </p:sp>
      <p:sp>
        <p:nvSpPr>
          <p:cNvPr id="106" name="Shape 106"/>
          <p:cNvSpPr txBox="1"/>
          <p:nvPr/>
        </p:nvSpPr>
        <p:spPr>
          <a:xfrm>
            <a:off x="90100" y="1656000"/>
            <a:ext cx="1741200" cy="1410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fr" dirty="0">
                <a:latin typeface="Economica" panose="020B0604020202020204" charset="0"/>
              </a:rPr>
              <a:t>-</a:t>
            </a:r>
            <a:r>
              <a:rPr lang="fr" sz="1000" dirty="0">
                <a:latin typeface="Economica" panose="020B0604020202020204" charset="0"/>
              </a:rPr>
              <a:t>Différentes variantes de G-Code </a:t>
            </a:r>
            <a:endParaRPr sz="1000" dirty="0">
              <a:latin typeface="Economica" panose="020B0604020202020204" charset="0"/>
            </a:endParaRPr>
          </a:p>
          <a:p>
            <a:pPr marL="0" lvl="0" indent="0" rtl="0">
              <a:spcBef>
                <a:spcPts val="0"/>
              </a:spcBef>
              <a:spcAft>
                <a:spcPts val="0"/>
              </a:spcAft>
              <a:buNone/>
            </a:pPr>
            <a:r>
              <a:rPr lang="fr" sz="1000" dirty="0">
                <a:latin typeface="Economica" panose="020B0604020202020204" charset="0"/>
              </a:rPr>
              <a:t>-Programme Open Source</a:t>
            </a:r>
            <a:endParaRPr sz="1000" dirty="0">
              <a:latin typeface="Economica" panose="020B0604020202020204" charset="0"/>
            </a:endParaRPr>
          </a:p>
          <a:p>
            <a:pPr marL="0" lvl="0" indent="0" rtl="0">
              <a:spcBef>
                <a:spcPts val="0"/>
              </a:spcBef>
              <a:spcAft>
                <a:spcPts val="0"/>
              </a:spcAft>
              <a:buNone/>
            </a:pPr>
            <a:r>
              <a:rPr lang="fr" sz="1000" dirty="0">
                <a:latin typeface="Economica" panose="020B0604020202020204" charset="0"/>
              </a:rPr>
              <a:t>-Difficile d’être compatible avec tous les interpréteurs qui existent</a:t>
            </a:r>
            <a:endParaRPr sz="1000" dirty="0">
              <a:latin typeface="Economica" panose="020B0604020202020204" charset="0"/>
            </a:endParaRPr>
          </a:p>
          <a:p>
            <a:pPr marL="0" lvl="0" indent="0" rtl="0">
              <a:spcBef>
                <a:spcPts val="0"/>
              </a:spcBef>
              <a:spcAft>
                <a:spcPts val="0"/>
              </a:spcAft>
              <a:buNone/>
            </a:pPr>
            <a:r>
              <a:rPr lang="fr" sz="1000" dirty="0">
                <a:latin typeface="Economica" panose="020B0604020202020204" charset="0"/>
              </a:rPr>
              <a:t>-Connaissances d’usinage difficiles à trouver</a:t>
            </a:r>
            <a:endParaRPr sz="1000" dirty="0">
              <a:latin typeface="Economica" panose="020B0604020202020204" charset="0"/>
            </a:endParaRPr>
          </a:p>
        </p:txBody>
      </p:sp>
      <p:cxnSp>
        <p:nvCxnSpPr>
          <p:cNvPr id="107" name="Shape 107"/>
          <p:cNvCxnSpPr>
            <a:stCxn id="94" idx="1"/>
            <a:endCxn id="95" idx="3"/>
          </p:cNvCxnSpPr>
          <p:nvPr/>
        </p:nvCxnSpPr>
        <p:spPr>
          <a:xfrm rot="10800000">
            <a:off x="3002075" y="2061350"/>
            <a:ext cx="541500" cy="552600"/>
          </a:xfrm>
          <a:prstGeom prst="curvedConnector3">
            <a:avLst>
              <a:gd name="adj1" fmla="val 50005"/>
            </a:avLst>
          </a:prstGeom>
          <a:noFill/>
          <a:ln w="9525" cap="flat" cmpd="sng">
            <a:solidFill>
              <a:schemeClr val="dk2"/>
            </a:solidFill>
            <a:prstDash val="solid"/>
            <a:round/>
            <a:headEnd type="none" w="lg" len="lg"/>
            <a:tailEnd type="none" w="lg" len="lg"/>
          </a:ln>
        </p:spPr>
      </p:cxnSp>
      <p:cxnSp>
        <p:nvCxnSpPr>
          <p:cNvPr id="108" name="Shape 108"/>
          <p:cNvCxnSpPr>
            <a:stCxn id="94" idx="3"/>
            <a:endCxn id="97" idx="1"/>
          </p:cNvCxnSpPr>
          <p:nvPr/>
        </p:nvCxnSpPr>
        <p:spPr>
          <a:xfrm rot="10800000" flipH="1">
            <a:off x="5154675" y="1965050"/>
            <a:ext cx="455400" cy="648900"/>
          </a:xfrm>
          <a:prstGeom prst="curvedConnector3">
            <a:avLst>
              <a:gd name="adj1" fmla="val 49997"/>
            </a:avLst>
          </a:prstGeom>
          <a:noFill/>
          <a:ln w="9525" cap="flat" cmpd="sng">
            <a:solidFill>
              <a:schemeClr val="dk2"/>
            </a:solidFill>
            <a:prstDash val="solid"/>
            <a:round/>
            <a:headEnd type="none" w="lg" len="lg"/>
            <a:tailEnd type="none" w="lg" len="lg"/>
          </a:ln>
        </p:spPr>
      </p:cxnSp>
      <p:cxnSp>
        <p:nvCxnSpPr>
          <p:cNvPr id="109" name="Shape 109"/>
          <p:cNvCxnSpPr>
            <a:stCxn id="94" idx="3"/>
            <a:endCxn id="96" idx="1"/>
          </p:cNvCxnSpPr>
          <p:nvPr/>
        </p:nvCxnSpPr>
        <p:spPr>
          <a:xfrm>
            <a:off x="5154675" y="2613950"/>
            <a:ext cx="891900" cy="440700"/>
          </a:xfrm>
          <a:prstGeom prst="curvedConnector3">
            <a:avLst>
              <a:gd name="adj1" fmla="val 49993"/>
            </a:avLst>
          </a:prstGeom>
          <a:noFill/>
          <a:ln w="9525" cap="flat" cmpd="sng">
            <a:solidFill>
              <a:schemeClr val="dk2"/>
            </a:solidFill>
            <a:prstDash val="solid"/>
            <a:round/>
            <a:headEnd type="none" w="lg" len="lg"/>
            <a:tailEnd type="none" w="lg" len="lg"/>
          </a:ln>
        </p:spPr>
      </p:cxnSp>
      <p:cxnSp>
        <p:nvCxnSpPr>
          <p:cNvPr id="110" name="Shape 110"/>
          <p:cNvCxnSpPr>
            <a:stCxn id="94" idx="2"/>
            <a:endCxn id="99" idx="0"/>
          </p:cNvCxnSpPr>
          <p:nvPr/>
        </p:nvCxnSpPr>
        <p:spPr>
          <a:xfrm rot="-5400000" flipH="1">
            <a:off x="4643125" y="2532090"/>
            <a:ext cx="629100" cy="1217100"/>
          </a:xfrm>
          <a:prstGeom prst="curvedConnector3">
            <a:avLst>
              <a:gd name="adj1" fmla="val 54212"/>
            </a:avLst>
          </a:prstGeom>
          <a:noFill/>
          <a:ln w="9525" cap="flat" cmpd="sng">
            <a:solidFill>
              <a:schemeClr val="dk2"/>
            </a:solidFill>
            <a:prstDash val="solid"/>
            <a:round/>
            <a:headEnd type="none" w="lg" len="lg"/>
            <a:tailEnd type="none" w="lg" len="lg"/>
          </a:ln>
        </p:spPr>
      </p:cxnSp>
      <p:cxnSp>
        <p:nvCxnSpPr>
          <p:cNvPr id="111" name="Shape 111"/>
          <p:cNvCxnSpPr>
            <a:stCxn id="94" idx="2"/>
            <a:endCxn id="100" idx="0"/>
          </p:cNvCxnSpPr>
          <p:nvPr/>
        </p:nvCxnSpPr>
        <p:spPr>
          <a:xfrm rot="5400000">
            <a:off x="3725875" y="2831940"/>
            <a:ext cx="629100" cy="617400"/>
          </a:xfrm>
          <a:prstGeom prst="curvedConnector3">
            <a:avLst>
              <a:gd name="adj1" fmla="val 54212"/>
            </a:avLst>
          </a:prstGeom>
          <a:noFill/>
          <a:ln w="9525" cap="flat" cmpd="sng">
            <a:solidFill>
              <a:schemeClr val="dk2"/>
            </a:solidFill>
            <a:prstDash val="solid"/>
            <a:round/>
            <a:headEnd type="none" w="lg" len="lg"/>
            <a:tailEnd type="none" w="lg" len="lg"/>
          </a:ln>
        </p:spPr>
      </p:cxnSp>
      <p:cxnSp>
        <p:nvCxnSpPr>
          <p:cNvPr id="112" name="Shape 112"/>
          <p:cNvCxnSpPr>
            <a:stCxn id="94" idx="1"/>
            <a:endCxn id="98" idx="0"/>
          </p:cNvCxnSpPr>
          <p:nvPr/>
        </p:nvCxnSpPr>
        <p:spPr>
          <a:xfrm flipH="1">
            <a:off x="2451575" y="2613950"/>
            <a:ext cx="1092000" cy="521400"/>
          </a:xfrm>
          <a:prstGeom prst="curvedConnector2">
            <a:avLst/>
          </a:prstGeom>
          <a:noFill/>
          <a:ln w="9525" cap="flat" cmpd="sng">
            <a:solidFill>
              <a:schemeClr val="dk2"/>
            </a:solidFill>
            <a:prstDash val="solid"/>
            <a:round/>
            <a:headEnd type="none" w="lg" len="lg"/>
            <a:tailEnd type="none" w="lg" len="lg"/>
          </a:ln>
        </p:spPr>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699" y="43894"/>
            <a:ext cx="8520600" cy="831300"/>
          </a:xfrm>
          <a:prstGeom prst="rect">
            <a:avLst/>
          </a:prstGeom>
        </p:spPr>
        <p:txBody>
          <a:bodyPr spcFirstLastPara="1" wrap="square" lIns="91425" tIns="91425" rIns="91425" bIns="91425" anchor="b" anchorCtr="0">
            <a:noAutofit/>
          </a:bodyPr>
          <a:lstStyle/>
          <a:p>
            <a:pPr marL="457200" lvl="0" indent="-381000" algn="ctr" rtl="0">
              <a:lnSpc>
                <a:spcPct val="115000"/>
              </a:lnSpc>
              <a:spcBef>
                <a:spcPts val="0"/>
              </a:spcBef>
              <a:spcAft>
                <a:spcPts val="0"/>
              </a:spcAft>
              <a:buClr>
                <a:schemeClr val="lt2"/>
              </a:buClr>
              <a:buSzPts val="2400"/>
              <a:buFont typeface="Open Sans"/>
              <a:buAutoNum type="romanUcPeriod"/>
            </a:pPr>
            <a:r>
              <a:rPr lang="fr" sz="2400" i="1" u="sng" dirty="0">
                <a:solidFill>
                  <a:schemeClr val="lt2"/>
                </a:solidFill>
                <a:latin typeface="Economica" panose="020B0604020202020204" charset="0"/>
                <a:ea typeface="Open Sans"/>
                <a:cs typeface="Open Sans"/>
                <a:sym typeface="Open Sans"/>
              </a:rPr>
              <a:t>Project Management Lifecycle</a:t>
            </a:r>
            <a:endParaRPr dirty="0">
              <a:latin typeface="Economica" panose="020B0604020202020204" charset="0"/>
            </a:endParaRPr>
          </a:p>
        </p:txBody>
      </p:sp>
      <p:sp>
        <p:nvSpPr>
          <p:cNvPr id="118" name="Shape 118"/>
          <p:cNvSpPr txBox="1">
            <a:spLocks noGrp="1"/>
          </p:cNvSpPr>
          <p:nvPr>
            <p:ph type="body" idx="1"/>
          </p:nvPr>
        </p:nvSpPr>
        <p:spPr>
          <a:xfrm>
            <a:off x="60000" y="875194"/>
            <a:ext cx="9084000" cy="400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 sz="2000" dirty="0">
                <a:latin typeface="Economica" panose="020B0604020202020204" charset="0"/>
              </a:rPr>
              <a:t>2)	Planification du projet :</a:t>
            </a:r>
            <a:endParaRPr sz="2000" dirty="0">
              <a:latin typeface="Economica" panose="020B0604020202020204" charset="0"/>
            </a:endParaRPr>
          </a:p>
          <a:p>
            <a:pPr marL="457200" lvl="0" indent="-342900" rtl="0">
              <a:spcBef>
                <a:spcPts val="1600"/>
              </a:spcBef>
              <a:spcAft>
                <a:spcPts val="0"/>
              </a:spcAft>
              <a:buSzPts val="1800"/>
              <a:buChar char="➢"/>
            </a:pPr>
            <a:r>
              <a:rPr lang="fr" sz="2000" dirty="0">
                <a:latin typeface="Economica" panose="020B0604020202020204" charset="0"/>
              </a:rPr>
              <a:t>Gantt :</a:t>
            </a:r>
            <a:endParaRPr sz="2000" dirty="0">
              <a:latin typeface="Economica" panose="020B0604020202020204" charset="0"/>
            </a:endParaRPr>
          </a:p>
          <a:p>
            <a:pPr marL="0" lvl="0" indent="0" rtl="0">
              <a:spcBef>
                <a:spcPts val="1600"/>
              </a:spcBef>
              <a:spcAft>
                <a:spcPts val="1600"/>
              </a:spcAft>
              <a:buNone/>
            </a:pPr>
            <a:endParaRPr dirty="0">
              <a:latin typeface="Economica" panose="020B0604020202020204" charset="0"/>
            </a:endParaRPr>
          </a:p>
        </p:txBody>
      </p:sp>
      <p:sp>
        <p:nvSpPr>
          <p:cNvPr id="119" name="Shape 1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fr"/>
              <a:t>6</a:t>
            </a:fld>
            <a:endParaRPr/>
          </a:p>
        </p:txBody>
      </p:sp>
      <p:pic>
        <p:nvPicPr>
          <p:cNvPr id="120" name="Shape 120"/>
          <p:cNvPicPr preferRelativeResize="0"/>
          <p:nvPr/>
        </p:nvPicPr>
        <p:blipFill>
          <a:blip r:embed="rId3">
            <a:alphaModFix/>
          </a:blip>
          <a:stretch>
            <a:fillRect/>
          </a:stretch>
        </p:blipFill>
        <p:spPr>
          <a:xfrm>
            <a:off x="1596579" y="1403380"/>
            <a:ext cx="5339301" cy="3563925"/>
          </a:xfrm>
          <a:prstGeom prst="rect">
            <a:avLst/>
          </a:prstGeom>
          <a:ln>
            <a:noFill/>
          </a:ln>
          <a:effectLst>
            <a:outerShdw blurRad="292100" dist="139700" dir="2700000" algn="tl" rotWithShape="0">
              <a:srgbClr val="333333">
                <a:alpha val="65000"/>
              </a:srgbClr>
            </a:outerShdw>
          </a:effectLst>
        </p:spPr>
      </p:pic>
      <p:pic>
        <p:nvPicPr>
          <p:cNvPr id="121" name="Shape 121"/>
          <p:cNvPicPr preferRelativeResize="0"/>
          <p:nvPr/>
        </p:nvPicPr>
        <p:blipFill>
          <a:blip r:embed="rId4">
            <a:alphaModFix/>
          </a:blip>
          <a:stretch>
            <a:fillRect/>
          </a:stretch>
        </p:blipFill>
        <p:spPr>
          <a:xfrm>
            <a:off x="7337323" y="735778"/>
            <a:ext cx="1683835" cy="2088593"/>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69950" y="104117"/>
            <a:ext cx="8520600" cy="831300"/>
          </a:xfrm>
          <a:prstGeom prst="rect">
            <a:avLst/>
          </a:prstGeom>
        </p:spPr>
        <p:txBody>
          <a:bodyPr spcFirstLastPara="1" wrap="square" lIns="91425" tIns="91425" rIns="91425" bIns="91425" anchor="b" anchorCtr="0">
            <a:noAutofit/>
          </a:bodyPr>
          <a:lstStyle/>
          <a:p>
            <a:pPr marL="457200" lvl="0" indent="-381000" algn="ctr" rtl="0">
              <a:lnSpc>
                <a:spcPct val="115000"/>
              </a:lnSpc>
              <a:spcBef>
                <a:spcPts val="0"/>
              </a:spcBef>
              <a:spcAft>
                <a:spcPts val="0"/>
              </a:spcAft>
              <a:buClr>
                <a:schemeClr val="lt2"/>
              </a:buClr>
              <a:buSzPts val="2400"/>
              <a:buFont typeface="Open Sans"/>
              <a:buAutoNum type="romanUcPeriod"/>
            </a:pPr>
            <a:r>
              <a:rPr lang="fr" sz="2400" i="1" u="sng" dirty="0">
                <a:solidFill>
                  <a:schemeClr val="lt2"/>
                </a:solidFill>
                <a:latin typeface="Economica" panose="020B0604020202020204" charset="0"/>
                <a:ea typeface="Open Sans"/>
                <a:cs typeface="Open Sans"/>
                <a:sym typeface="Open Sans"/>
              </a:rPr>
              <a:t>Project Management Lifecycle</a:t>
            </a:r>
            <a:endParaRPr dirty="0">
              <a:latin typeface="Economica" panose="020B0604020202020204" charset="0"/>
            </a:endParaRPr>
          </a:p>
        </p:txBody>
      </p:sp>
      <p:sp>
        <p:nvSpPr>
          <p:cNvPr id="127" name="Shape 127"/>
          <p:cNvSpPr txBox="1">
            <a:spLocks noGrp="1"/>
          </p:cNvSpPr>
          <p:nvPr>
            <p:ph type="body" idx="1"/>
          </p:nvPr>
        </p:nvSpPr>
        <p:spPr>
          <a:xfrm>
            <a:off x="39900" y="935417"/>
            <a:ext cx="9104100" cy="412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fr" sz="2000" dirty="0">
                <a:latin typeface="Economica" panose="020B0604020202020204" charset="0"/>
              </a:rPr>
              <a:t>2)	Planification du projet :</a:t>
            </a:r>
            <a:endParaRPr sz="2000" dirty="0">
              <a:latin typeface="Economica" panose="020B0604020202020204" charset="0"/>
            </a:endParaRPr>
          </a:p>
          <a:p>
            <a:pPr marL="457200" lvl="0" indent="-317500" rtl="0">
              <a:spcBef>
                <a:spcPts val="1600"/>
              </a:spcBef>
              <a:spcAft>
                <a:spcPts val="0"/>
              </a:spcAft>
              <a:buSzPts val="1400"/>
              <a:buChar char="➢"/>
            </a:pPr>
            <a:r>
              <a:rPr lang="fr" sz="1600" dirty="0">
                <a:latin typeface="Economica" panose="020B0604020202020204" charset="0"/>
              </a:rPr>
              <a:t>Partage des tâches :</a:t>
            </a:r>
            <a:endParaRPr sz="1600" dirty="0">
              <a:latin typeface="Economica" panose="020B0604020202020204" charset="0"/>
            </a:endParaRPr>
          </a:p>
        </p:txBody>
      </p:sp>
      <p:sp>
        <p:nvSpPr>
          <p:cNvPr id="128" name="Shape 1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fr"/>
              <a:t>7</a:t>
            </a:fld>
            <a:endParaRPr/>
          </a:p>
        </p:txBody>
      </p:sp>
      <p:pic>
        <p:nvPicPr>
          <p:cNvPr id="129" name="Shape 129"/>
          <p:cNvPicPr preferRelativeResize="0"/>
          <p:nvPr/>
        </p:nvPicPr>
        <p:blipFill>
          <a:blip r:embed="rId3">
            <a:alphaModFix/>
          </a:blip>
          <a:stretch>
            <a:fillRect/>
          </a:stretch>
        </p:blipFill>
        <p:spPr>
          <a:xfrm>
            <a:off x="310350" y="1928017"/>
            <a:ext cx="6044775" cy="2932000"/>
          </a:xfrm>
          <a:prstGeom prst="rect">
            <a:avLst/>
          </a:prstGeom>
          <a:ln>
            <a:noFill/>
          </a:ln>
          <a:effectLst>
            <a:outerShdw blurRad="292100" dist="139700" dir="2700000" algn="tl" rotWithShape="0">
              <a:srgbClr val="333333">
                <a:alpha val="65000"/>
              </a:srgbClr>
            </a:outerShdw>
          </a:effectLst>
        </p:spPr>
      </p:pic>
      <p:pic>
        <p:nvPicPr>
          <p:cNvPr id="130" name="Shape 130"/>
          <p:cNvPicPr preferRelativeResize="0"/>
          <p:nvPr/>
        </p:nvPicPr>
        <p:blipFill>
          <a:blip r:embed="rId4">
            <a:alphaModFix/>
          </a:blip>
          <a:stretch>
            <a:fillRect/>
          </a:stretch>
        </p:blipFill>
        <p:spPr>
          <a:xfrm>
            <a:off x="6953865" y="661314"/>
            <a:ext cx="2214885" cy="1609938"/>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293000" y="135592"/>
            <a:ext cx="8520600" cy="831300"/>
          </a:xfrm>
          <a:prstGeom prst="rect">
            <a:avLst/>
          </a:prstGeom>
        </p:spPr>
        <p:txBody>
          <a:bodyPr spcFirstLastPara="1" wrap="square" lIns="91425" tIns="91425" rIns="91425" bIns="91425" anchor="b" anchorCtr="0">
            <a:noAutofit/>
          </a:bodyPr>
          <a:lstStyle/>
          <a:p>
            <a:pPr marL="457200" lvl="0" indent="-381000" algn="ctr" rtl="0">
              <a:lnSpc>
                <a:spcPct val="115000"/>
              </a:lnSpc>
              <a:spcBef>
                <a:spcPts val="0"/>
              </a:spcBef>
              <a:spcAft>
                <a:spcPts val="0"/>
              </a:spcAft>
              <a:buClr>
                <a:schemeClr val="lt2"/>
              </a:buClr>
              <a:buSzPts val="2400"/>
              <a:buFont typeface="Open Sans"/>
              <a:buAutoNum type="romanUcPeriod"/>
            </a:pPr>
            <a:r>
              <a:rPr lang="fr" sz="2400" i="1" u="sng" dirty="0">
                <a:solidFill>
                  <a:schemeClr val="lt2"/>
                </a:solidFill>
                <a:latin typeface="Economica" panose="020B0604020202020204" charset="0"/>
                <a:ea typeface="Open Sans"/>
                <a:cs typeface="Open Sans"/>
                <a:sym typeface="Open Sans"/>
              </a:rPr>
              <a:t>Project Management Lifecycle</a:t>
            </a:r>
            <a:endParaRPr dirty="0">
              <a:latin typeface="Economica" panose="020B0604020202020204" charset="0"/>
            </a:endParaRPr>
          </a:p>
        </p:txBody>
      </p:sp>
      <p:sp>
        <p:nvSpPr>
          <p:cNvPr id="136" name="Shape 136"/>
          <p:cNvSpPr txBox="1">
            <a:spLocks noGrp="1"/>
          </p:cNvSpPr>
          <p:nvPr>
            <p:ph type="body" idx="1"/>
          </p:nvPr>
        </p:nvSpPr>
        <p:spPr>
          <a:xfrm>
            <a:off x="50075" y="1225225"/>
            <a:ext cx="8971200" cy="3831600"/>
          </a:xfrm>
          <a:prstGeom prst="rect">
            <a:avLst/>
          </a:prstGeom>
        </p:spPr>
        <p:txBody>
          <a:bodyPr spcFirstLastPara="1" wrap="square" lIns="91425" tIns="91425" rIns="91425" bIns="91425" anchor="t" anchorCtr="0">
            <a:noAutofit/>
          </a:bodyPr>
          <a:lstStyle/>
          <a:p>
            <a:pPr marL="457200" lvl="0" indent="-317500">
              <a:spcBef>
                <a:spcPts val="0"/>
              </a:spcBef>
              <a:spcAft>
                <a:spcPts val="0"/>
              </a:spcAft>
              <a:buSzPts val="1400"/>
              <a:buChar char="➢"/>
            </a:pPr>
            <a:r>
              <a:rPr lang="fr" sz="1600" dirty="0">
                <a:latin typeface="Economica" panose="020B0604020202020204" charset="0"/>
              </a:rPr>
              <a:t>Etat d’avancement du projet :</a:t>
            </a:r>
            <a:endParaRPr sz="1600" dirty="0">
              <a:latin typeface="Economica" panose="020B0604020202020204" charset="0"/>
            </a:endParaRPr>
          </a:p>
        </p:txBody>
      </p:sp>
      <p:sp>
        <p:nvSpPr>
          <p:cNvPr id="137" name="Shape 1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fr"/>
              <a:t>8</a:t>
            </a:fld>
            <a:endParaRPr dirty="0"/>
          </a:p>
        </p:txBody>
      </p:sp>
      <p:sp>
        <p:nvSpPr>
          <p:cNvPr id="138" name="Shape 138"/>
          <p:cNvSpPr txBox="1"/>
          <p:nvPr/>
        </p:nvSpPr>
        <p:spPr>
          <a:xfrm>
            <a:off x="2912000" y="2043017"/>
            <a:ext cx="4983300" cy="2817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fr" b="1" dirty="0">
                <a:latin typeface="Economica" panose="020B0604020202020204" charset="0"/>
              </a:rPr>
              <a:t>Phase de création du projet</a:t>
            </a:r>
            <a:endParaRPr b="1" dirty="0">
              <a:latin typeface="Economica" panose="020B0604020202020204" charset="0"/>
            </a:endParaRPr>
          </a:p>
          <a:p>
            <a:pPr marL="0" lvl="0" indent="0">
              <a:spcBef>
                <a:spcPts val="0"/>
              </a:spcBef>
              <a:spcAft>
                <a:spcPts val="0"/>
              </a:spcAft>
              <a:buNone/>
            </a:pPr>
            <a:endParaRPr b="1" dirty="0">
              <a:latin typeface="Economica" panose="020B0604020202020204" charset="0"/>
            </a:endParaRPr>
          </a:p>
          <a:p>
            <a:pPr marL="0" lvl="0" indent="0">
              <a:spcBef>
                <a:spcPts val="0"/>
              </a:spcBef>
              <a:spcAft>
                <a:spcPts val="0"/>
              </a:spcAft>
              <a:buNone/>
            </a:pPr>
            <a:r>
              <a:rPr lang="fr" b="1" dirty="0">
                <a:latin typeface="Economica" panose="020B0604020202020204" charset="0"/>
              </a:rPr>
              <a:t>Phase de planification</a:t>
            </a:r>
            <a:endParaRPr b="1" dirty="0">
              <a:latin typeface="Economica" panose="020B0604020202020204" charset="0"/>
            </a:endParaRPr>
          </a:p>
          <a:p>
            <a:pPr marL="0" lvl="0" indent="0">
              <a:spcBef>
                <a:spcPts val="0"/>
              </a:spcBef>
              <a:spcAft>
                <a:spcPts val="0"/>
              </a:spcAft>
              <a:buNone/>
            </a:pPr>
            <a:endParaRPr b="1" dirty="0">
              <a:latin typeface="Economica" panose="020B0604020202020204" charset="0"/>
            </a:endParaRPr>
          </a:p>
          <a:p>
            <a:pPr marL="0" lvl="0" indent="0">
              <a:spcBef>
                <a:spcPts val="0"/>
              </a:spcBef>
              <a:spcAft>
                <a:spcPts val="0"/>
              </a:spcAft>
              <a:buNone/>
            </a:pPr>
            <a:r>
              <a:rPr lang="fr" b="1" dirty="0">
                <a:latin typeface="Economica" panose="020B0604020202020204" charset="0"/>
              </a:rPr>
              <a:t>Phase d’exécution amorcée</a:t>
            </a:r>
            <a:endParaRPr b="1" dirty="0">
              <a:latin typeface="Economica" panose="020B0604020202020204" charset="0"/>
            </a:endParaRPr>
          </a:p>
          <a:p>
            <a:pPr marL="0" lvl="0" indent="0">
              <a:spcBef>
                <a:spcPts val="0"/>
              </a:spcBef>
              <a:spcAft>
                <a:spcPts val="0"/>
              </a:spcAft>
              <a:buNone/>
            </a:pPr>
            <a:endParaRPr b="1" dirty="0">
              <a:latin typeface="Economica" panose="020B0604020202020204" charset="0"/>
            </a:endParaRPr>
          </a:p>
          <a:p>
            <a:pPr marL="0" lvl="0" indent="0">
              <a:spcBef>
                <a:spcPts val="0"/>
              </a:spcBef>
              <a:spcAft>
                <a:spcPts val="0"/>
              </a:spcAft>
              <a:buNone/>
            </a:pPr>
            <a:r>
              <a:rPr lang="fr" b="1" dirty="0">
                <a:latin typeface="Economica" panose="020B0604020202020204" charset="0"/>
              </a:rPr>
              <a:t>Livrables non terminés </a:t>
            </a:r>
            <a:endParaRPr b="1" dirty="0">
              <a:latin typeface="Economica" panose="020B0604020202020204" charset="0"/>
            </a:endParaRPr>
          </a:p>
          <a:p>
            <a:pPr marL="0" lvl="0" indent="0">
              <a:spcBef>
                <a:spcPts val="0"/>
              </a:spcBef>
              <a:spcAft>
                <a:spcPts val="0"/>
              </a:spcAft>
              <a:buNone/>
            </a:pPr>
            <a:endParaRPr b="1" dirty="0">
              <a:latin typeface="Economica" panose="020B0604020202020204" charset="0"/>
            </a:endParaRPr>
          </a:p>
          <a:p>
            <a:pPr marL="0" lvl="0" indent="0">
              <a:spcBef>
                <a:spcPts val="0"/>
              </a:spcBef>
              <a:spcAft>
                <a:spcPts val="0"/>
              </a:spcAft>
              <a:buNone/>
            </a:pPr>
            <a:r>
              <a:rPr lang="fr" b="1" dirty="0">
                <a:latin typeface="Economica" panose="020B0604020202020204" charset="0"/>
              </a:rPr>
              <a:t>Phase de tests </a:t>
            </a:r>
            <a:endParaRPr b="1" dirty="0">
              <a:latin typeface="Economica" panose="020B0604020202020204" charset="0"/>
            </a:endParaRPr>
          </a:p>
          <a:p>
            <a:pPr marL="0" lvl="0" indent="0">
              <a:spcBef>
                <a:spcPts val="0"/>
              </a:spcBef>
              <a:spcAft>
                <a:spcPts val="0"/>
              </a:spcAft>
              <a:buNone/>
            </a:pPr>
            <a:endParaRPr b="1" dirty="0">
              <a:latin typeface="Economica" panose="020B0604020202020204" charset="0"/>
            </a:endParaRPr>
          </a:p>
          <a:p>
            <a:pPr marL="0" lvl="0" indent="0">
              <a:spcBef>
                <a:spcPts val="0"/>
              </a:spcBef>
              <a:spcAft>
                <a:spcPts val="0"/>
              </a:spcAft>
              <a:buNone/>
            </a:pPr>
            <a:r>
              <a:rPr lang="fr" b="1" dirty="0">
                <a:latin typeface="Economica" panose="020B0604020202020204" charset="0"/>
              </a:rPr>
              <a:t>Validation et livraison </a:t>
            </a:r>
            <a:endParaRPr b="1" dirty="0">
              <a:latin typeface="Economica" panose="020B0604020202020204" charset="0"/>
            </a:endParaRPr>
          </a:p>
        </p:txBody>
      </p:sp>
      <p:pic>
        <p:nvPicPr>
          <p:cNvPr id="139" name="Shape 139"/>
          <p:cNvPicPr preferRelativeResize="0"/>
          <p:nvPr/>
        </p:nvPicPr>
        <p:blipFill>
          <a:blip r:embed="rId3">
            <a:alphaModFix/>
          </a:blip>
          <a:stretch>
            <a:fillRect/>
          </a:stretch>
        </p:blipFill>
        <p:spPr>
          <a:xfrm>
            <a:off x="5229313" y="2232075"/>
            <a:ext cx="2152650" cy="2124075"/>
          </a:xfrm>
          <a:prstGeom prst="rect">
            <a:avLst/>
          </a:prstGeom>
          <a:noFill/>
          <a:ln>
            <a:noFill/>
          </a:ln>
        </p:spPr>
      </p:pic>
      <p:pic>
        <p:nvPicPr>
          <p:cNvPr id="140" name="Shape 140"/>
          <p:cNvPicPr preferRelativeResize="0"/>
          <p:nvPr/>
        </p:nvPicPr>
        <p:blipFill>
          <a:blip r:embed="rId4">
            <a:alphaModFix/>
          </a:blip>
          <a:stretch>
            <a:fillRect/>
          </a:stretch>
        </p:blipFill>
        <p:spPr>
          <a:xfrm>
            <a:off x="2567050" y="3396475"/>
            <a:ext cx="223550" cy="223550"/>
          </a:xfrm>
          <a:prstGeom prst="rect">
            <a:avLst/>
          </a:prstGeom>
          <a:noFill/>
          <a:ln>
            <a:noFill/>
          </a:ln>
        </p:spPr>
      </p:pic>
      <p:pic>
        <p:nvPicPr>
          <p:cNvPr id="141" name="Shape 141"/>
          <p:cNvPicPr preferRelativeResize="0"/>
          <p:nvPr/>
        </p:nvPicPr>
        <p:blipFill>
          <a:blip r:embed="rId5">
            <a:alphaModFix/>
          </a:blip>
          <a:stretch>
            <a:fillRect/>
          </a:stretch>
        </p:blipFill>
        <p:spPr>
          <a:xfrm>
            <a:off x="2567050" y="2596800"/>
            <a:ext cx="223550" cy="223550"/>
          </a:xfrm>
          <a:prstGeom prst="rect">
            <a:avLst/>
          </a:prstGeom>
          <a:noFill/>
          <a:ln>
            <a:noFill/>
          </a:ln>
        </p:spPr>
      </p:pic>
      <p:pic>
        <p:nvPicPr>
          <p:cNvPr id="142" name="Shape 142"/>
          <p:cNvPicPr preferRelativeResize="0"/>
          <p:nvPr/>
        </p:nvPicPr>
        <p:blipFill>
          <a:blip r:embed="rId5">
            <a:alphaModFix/>
          </a:blip>
          <a:stretch>
            <a:fillRect/>
          </a:stretch>
        </p:blipFill>
        <p:spPr>
          <a:xfrm>
            <a:off x="2567050" y="2160075"/>
            <a:ext cx="223550" cy="223550"/>
          </a:xfrm>
          <a:prstGeom prst="rect">
            <a:avLst/>
          </a:prstGeom>
          <a:noFill/>
          <a:ln>
            <a:noFill/>
          </a:ln>
        </p:spPr>
      </p:pic>
      <p:pic>
        <p:nvPicPr>
          <p:cNvPr id="143" name="Shape 143"/>
          <p:cNvPicPr preferRelativeResize="0"/>
          <p:nvPr/>
        </p:nvPicPr>
        <p:blipFill>
          <a:blip r:embed="rId5">
            <a:alphaModFix/>
          </a:blip>
          <a:stretch>
            <a:fillRect/>
          </a:stretch>
        </p:blipFill>
        <p:spPr>
          <a:xfrm>
            <a:off x="2567050" y="2972525"/>
            <a:ext cx="223550" cy="223550"/>
          </a:xfrm>
          <a:prstGeom prst="rect">
            <a:avLst/>
          </a:prstGeom>
          <a:noFill/>
          <a:ln>
            <a:noFill/>
          </a:ln>
        </p:spPr>
      </p:pic>
      <p:pic>
        <p:nvPicPr>
          <p:cNvPr id="144" name="Shape 144"/>
          <p:cNvPicPr preferRelativeResize="0"/>
          <p:nvPr/>
        </p:nvPicPr>
        <p:blipFill>
          <a:blip r:embed="rId4">
            <a:alphaModFix/>
          </a:blip>
          <a:stretch>
            <a:fillRect/>
          </a:stretch>
        </p:blipFill>
        <p:spPr>
          <a:xfrm>
            <a:off x="2567050" y="3820425"/>
            <a:ext cx="223550" cy="223550"/>
          </a:xfrm>
          <a:prstGeom prst="rect">
            <a:avLst/>
          </a:prstGeom>
          <a:noFill/>
          <a:ln>
            <a:noFill/>
          </a:ln>
        </p:spPr>
      </p:pic>
      <p:pic>
        <p:nvPicPr>
          <p:cNvPr id="145" name="Shape 145"/>
          <p:cNvPicPr preferRelativeResize="0"/>
          <p:nvPr/>
        </p:nvPicPr>
        <p:blipFill>
          <a:blip r:embed="rId4">
            <a:alphaModFix/>
          </a:blip>
          <a:stretch>
            <a:fillRect/>
          </a:stretch>
        </p:blipFill>
        <p:spPr>
          <a:xfrm>
            <a:off x="2567050" y="4244375"/>
            <a:ext cx="223550" cy="22355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229479"/>
            <a:ext cx="8520600" cy="8313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1600"/>
              </a:spcAft>
              <a:buNone/>
            </a:pPr>
            <a:r>
              <a:rPr lang="fr" sz="2400" i="1" dirty="0">
                <a:solidFill>
                  <a:schemeClr val="lt2"/>
                </a:solidFill>
                <a:latin typeface="Economica" panose="020B0604020202020204" charset="0"/>
                <a:ea typeface="Open Sans"/>
                <a:cs typeface="Open Sans"/>
                <a:sym typeface="Open Sans"/>
              </a:rPr>
              <a:t>II.	</a:t>
            </a:r>
            <a:r>
              <a:rPr lang="fr" sz="2400" i="1" u="sng" dirty="0">
                <a:solidFill>
                  <a:schemeClr val="lt2"/>
                </a:solidFill>
                <a:latin typeface="Economica" panose="020B0604020202020204" charset="0"/>
                <a:ea typeface="Open Sans"/>
                <a:cs typeface="Open Sans"/>
                <a:sym typeface="Open Sans"/>
              </a:rPr>
              <a:t>Programmation de commande numérique</a:t>
            </a:r>
            <a:endParaRPr sz="2400" i="1" u="sng" dirty="0">
              <a:solidFill>
                <a:schemeClr val="lt2"/>
              </a:solidFill>
              <a:latin typeface="Economica" panose="020B0604020202020204" charset="0"/>
            </a:endParaRPr>
          </a:p>
        </p:txBody>
      </p:sp>
      <p:sp>
        <p:nvSpPr>
          <p:cNvPr id="151" name="Shape 151"/>
          <p:cNvSpPr txBox="1">
            <a:spLocks noGrp="1"/>
          </p:cNvSpPr>
          <p:nvPr>
            <p:ph type="body" idx="1"/>
          </p:nvPr>
        </p:nvSpPr>
        <p:spPr>
          <a:xfrm>
            <a:off x="0" y="985525"/>
            <a:ext cx="9144000" cy="4071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a:p>
            <a:pPr marL="0" lvl="0" indent="0" rtl="0">
              <a:spcBef>
                <a:spcPts val="1600"/>
              </a:spcBef>
              <a:spcAft>
                <a:spcPts val="0"/>
              </a:spcAft>
              <a:buNone/>
            </a:pPr>
            <a:endParaRPr dirty="0"/>
          </a:p>
          <a:p>
            <a:pPr marL="0" lvl="0" indent="0" rtl="0">
              <a:spcBef>
                <a:spcPts val="1600"/>
              </a:spcBef>
              <a:spcAft>
                <a:spcPts val="0"/>
              </a:spcAft>
              <a:buNone/>
            </a:pPr>
            <a:endParaRPr dirty="0"/>
          </a:p>
          <a:p>
            <a:pPr marL="0" lvl="0" indent="0" rtl="0">
              <a:spcBef>
                <a:spcPts val="1600"/>
              </a:spcBef>
              <a:spcAft>
                <a:spcPts val="0"/>
              </a:spcAft>
              <a:buNone/>
            </a:pPr>
            <a:endParaRPr dirty="0"/>
          </a:p>
          <a:p>
            <a:pPr marL="0" lvl="0" indent="0" rtl="0">
              <a:spcBef>
                <a:spcPts val="1600"/>
              </a:spcBef>
              <a:spcAft>
                <a:spcPts val="0"/>
              </a:spcAft>
              <a:buNone/>
            </a:pPr>
            <a:endParaRPr dirty="0"/>
          </a:p>
          <a:p>
            <a:pPr marL="0" lvl="0" indent="0" rtl="0">
              <a:spcBef>
                <a:spcPts val="1600"/>
              </a:spcBef>
              <a:spcAft>
                <a:spcPts val="0"/>
              </a:spcAft>
              <a:buNone/>
            </a:pPr>
            <a:endParaRPr dirty="0"/>
          </a:p>
          <a:p>
            <a:pPr marL="457200" lvl="0" indent="-295275" rtl="0">
              <a:spcBef>
                <a:spcPts val="1600"/>
              </a:spcBef>
              <a:spcAft>
                <a:spcPts val="0"/>
              </a:spcAft>
              <a:buClr>
                <a:srgbClr val="222222"/>
              </a:buClr>
              <a:buSzPts val="1050"/>
              <a:buFont typeface="Arial"/>
              <a:buChar char="➢"/>
            </a:pPr>
            <a:r>
              <a:rPr lang="fr" sz="1050" dirty="0">
                <a:solidFill>
                  <a:srgbClr val="222222"/>
                </a:solidFill>
                <a:latin typeface="Economica" panose="020B0604020202020204" charset="0"/>
                <a:ea typeface="Arial"/>
                <a:cs typeface="Arial"/>
                <a:sym typeface="Arial"/>
              </a:rPr>
              <a:t>Usinage par enlèvement de matière : tournage, fraisage, perçage, gravure, chariotage, alésage, défonçage </a:t>
            </a:r>
            <a:endParaRPr sz="1050" dirty="0">
              <a:solidFill>
                <a:srgbClr val="222222"/>
              </a:solidFill>
              <a:latin typeface="Economica" panose="020B0604020202020204" charset="0"/>
              <a:ea typeface="Arial"/>
              <a:cs typeface="Arial"/>
              <a:sym typeface="Arial"/>
            </a:endParaRPr>
          </a:p>
          <a:p>
            <a:pPr marL="457200" lvl="0" indent="-295275" rtl="0">
              <a:spcBef>
                <a:spcPts val="0"/>
              </a:spcBef>
              <a:spcAft>
                <a:spcPts val="0"/>
              </a:spcAft>
              <a:buClr>
                <a:srgbClr val="222222"/>
              </a:buClr>
              <a:buSzPts val="1050"/>
              <a:buFont typeface="Arial"/>
              <a:buChar char="➢"/>
            </a:pPr>
            <a:r>
              <a:rPr lang="fr" sz="1050" dirty="0">
                <a:solidFill>
                  <a:srgbClr val="222222"/>
                </a:solidFill>
                <a:latin typeface="Economica" panose="020B0604020202020204" charset="0"/>
                <a:ea typeface="Arial"/>
                <a:cs typeface="Arial"/>
                <a:sym typeface="Arial"/>
              </a:rPr>
              <a:t>Découpe avec : couteau, laser, jet d'eau, plasma, flamme ou oxydation </a:t>
            </a:r>
            <a:endParaRPr sz="1050" dirty="0">
              <a:solidFill>
                <a:srgbClr val="222222"/>
              </a:solidFill>
              <a:latin typeface="Economica" panose="020B0604020202020204" charset="0"/>
              <a:ea typeface="Arial"/>
              <a:cs typeface="Arial"/>
              <a:sym typeface="Arial"/>
            </a:endParaRPr>
          </a:p>
          <a:p>
            <a:pPr marL="457200" lvl="0" indent="-295275" rtl="0">
              <a:spcBef>
                <a:spcPts val="0"/>
              </a:spcBef>
              <a:spcAft>
                <a:spcPts val="0"/>
              </a:spcAft>
              <a:buClr>
                <a:srgbClr val="222222"/>
              </a:buClr>
              <a:buSzPts val="1050"/>
              <a:buFont typeface="Arial"/>
              <a:buChar char="➢"/>
            </a:pPr>
            <a:r>
              <a:rPr lang="fr" sz="1050" dirty="0" smtClean="0">
                <a:solidFill>
                  <a:srgbClr val="222222"/>
                </a:solidFill>
                <a:latin typeface="Economica" panose="020B0604020202020204" charset="0"/>
                <a:ea typeface="Arial"/>
                <a:cs typeface="Arial"/>
                <a:sym typeface="Arial"/>
              </a:rPr>
              <a:t>poinçonnage</a:t>
            </a:r>
          </a:p>
          <a:p>
            <a:pPr marL="457200" lvl="0" indent="-295275" rtl="0">
              <a:spcBef>
                <a:spcPts val="0"/>
              </a:spcBef>
              <a:spcAft>
                <a:spcPts val="0"/>
              </a:spcAft>
              <a:buClr>
                <a:srgbClr val="222222"/>
              </a:buClr>
              <a:buSzPts val="1050"/>
              <a:buFont typeface="Arial"/>
              <a:buChar char="➢"/>
            </a:pPr>
            <a:r>
              <a:rPr lang="fr" sz="1050" dirty="0" smtClean="0">
                <a:solidFill>
                  <a:srgbClr val="222222"/>
                </a:solidFill>
                <a:latin typeface="Economica" panose="020B0604020202020204" charset="0"/>
                <a:ea typeface="Arial"/>
                <a:cs typeface="Arial"/>
                <a:sym typeface="Arial"/>
              </a:rPr>
              <a:t>impression </a:t>
            </a:r>
            <a:r>
              <a:rPr lang="fr" sz="1050" dirty="0">
                <a:solidFill>
                  <a:srgbClr val="222222"/>
                </a:solidFill>
                <a:latin typeface="Economica" panose="020B0604020202020204" charset="0"/>
                <a:ea typeface="Arial"/>
                <a:cs typeface="Arial"/>
                <a:sym typeface="Arial"/>
              </a:rPr>
              <a:t>3D : par dépôt de matière ("fabrication additive"), durcissement d'une résine</a:t>
            </a:r>
            <a:endParaRPr sz="1050" dirty="0">
              <a:solidFill>
                <a:srgbClr val="222222"/>
              </a:solidFill>
              <a:latin typeface="Economica" panose="020B0604020202020204" charset="0"/>
              <a:ea typeface="Arial"/>
              <a:cs typeface="Arial"/>
              <a:sym typeface="Arial"/>
            </a:endParaRPr>
          </a:p>
          <a:p>
            <a:pPr marL="0" lvl="0" indent="0">
              <a:spcBef>
                <a:spcPts val="100"/>
              </a:spcBef>
              <a:spcAft>
                <a:spcPts val="1600"/>
              </a:spcAft>
              <a:buNone/>
            </a:pPr>
            <a:endParaRPr sz="1000" dirty="0"/>
          </a:p>
        </p:txBody>
      </p:sp>
      <p:sp>
        <p:nvSpPr>
          <p:cNvPr id="152" name="Shape 1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fr"/>
              <a:t>9</a:t>
            </a:fld>
            <a:endParaRPr/>
          </a:p>
        </p:txBody>
      </p:sp>
      <p:pic>
        <p:nvPicPr>
          <p:cNvPr id="153" name="Shape 153"/>
          <p:cNvPicPr preferRelativeResize="0"/>
          <p:nvPr/>
        </p:nvPicPr>
        <p:blipFill>
          <a:blip r:embed="rId3">
            <a:alphaModFix/>
          </a:blip>
          <a:stretch>
            <a:fillRect/>
          </a:stretch>
        </p:blipFill>
        <p:spPr>
          <a:xfrm>
            <a:off x="110075" y="985525"/>
            <a:ext cx="4482849" cy="2996900"/>
          </a:xfrm>
          <a:prstGeom prst="rect">
            <a:avLst/>
          </a:prstGeom>
          <a:noFill/>
          <a:ln>
            <a:noFill/>
          </a:ln>
        </p:spPr>
      </p:pic>
      <p:pic>
        <p:nvPicPr>
          <p:cNvPr id="154" name="Shape 154"/>
          <p:cNvPicPr preferRelativeResize="0"/>
          <p:nvPr/>
        </p:nvPicPr>
        <p:blipFill>
          <a:blip r:embed="rId4">
            <a:alphaModFix/>
          </a:blip>
          <a:stretch>
            <a:fillRect/>
          </a:stretch>
        </p:blipFill>
        <p:spPr>
          <a:xfrm>
            <a:off x="4802775" y="985525"/>
            <a:ext cx="4218375" cy="29969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2516</Words>
  <Application>Microsoft Office PowerPoint</Application>
  <PresentationFormat>Affichage à l'écran (16:9)</PresentationFormat>
  <Paragraphs>352</Paragraphs>
  <Slides>28</Slides>
  <Notes>24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28</vt:i4>
      </vt:variant>
    </vt:vector>
  </HeadingPairs>
  <TitlesOfParts>
    <vt:vector size="36" baseType="lpstr">
      <vt:lpstr>Times New Roman</vt:lpstr>
      <vt:lpstr>Economica</vt:lpstr>
      <vt:lpstr>Wingdings</vt:lpstr>
      <vt:lpstr>Cambria Math</vt:lpstr>
      <vt:lpstr>Arial</vt:lpstr>
      <vt:lpstr>Roboto Mono</vt:lpstr>
      <vt:lpstr>Open Sans</vt:lpstr>
      <vt:lpstr>Luxe</vt:lpstr>
      <vt:lpstr>     Projet Semestre Atelier G-Code</vt:lpstr>
      <vt:lpstr>Introduction</vt:lpstr>
      <vt:lpstr>Plan de la présentation</vt:lpstr>
      <vt:lpstr>Project Management Lifecycle</vt:lpstr>
      <vt:lpstr>Project Management Lifecycle</vt:lpstr>
      <vt:lpstr>Project Management Lifecycle</vt:lpstr>
      <vt:lpstr>Project Management Lifecycle</vt:lpstr>
      <vt:lpstr>Project Management Lifecycle</vt:lpstr>
      <vt:lpstr>II. Programmation de commande numérique</vt:lpstr>
      <vt:lpstr>II. Programmation de commande numérique</vt:lpstr>
      <vt:lpstr>II. Programmation de commande numérique</vt:lpstr>
      <vt:lpstr>III. Base de connaissance en usinage </vt:lpstr>
      <vt:lpstr>III. Base de connaissance en usinage </vt:lpstr>
      <vt:lpstr>III. Base de connaissance en usinage </vt:lpstr>
      <vt:lpstr>III. Base de connaissance en usinage </vt:lpstr>
      <vt:lpstr>III. Base de connaissance en usinage </vt:lpstr>
      <vt:lpstr>IV. Environnement de programmation</vt:lpstr>
      <vt:lpstr>IV. Environnement de programmation</vt:lpstr>
      <vt:lpstr>IV. Environnement de programmation</vt:lpstr>
      <vt:lpstr>IV. Environnement de programmation</vt:lpstr>
      <vt:lpstr>IV. Environnement de programmation</vt:lpstr>
      <vt:lpstr>IV. Environnement de programmation</vt:lpstr>
      <vt:lpstr>IV. Environnement de programmation</vt:lpstr>
      <vt:lpstr>IV. Environnement de programmation</vt:lpstr>
      <vt:lpstr>IV. Environnement de programmation</vt:lpstr>
      <vt:lpstr>IV. Environnement de programmation</vt:lpstr>
      <vt:lpstr>V. Perspectives d’évolution du projet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Semestre Atelier G-Code</dc:title>
  <dc:creator>Tatiana PLIYA</dc:creator>
  <cp:lastModifiedBy>Profil</cp:lastModifiedBy>
  <cp:revision>7</cp:revision>
  <dcterms:modified xsi:type="dcterms:W3CDTF">2018-02-01T12:53:35Z</dcterms:modified>
</cp:coreProperties>
</file>